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337" r:id="rId2"/>
    <p:sldId id="256" r:id="rId3"/>
    <p:sldId id="336" r:id="rId4"/>
    <p:sldId id="270" r:id="rId5"/>
    <p:sldId id="257" r:id="rId6"/>
    <p:sldId id="305" r:id="rId7"/>
    <p:sldId id="311" r:id="rId8"/>
    <p:sldId id="308" r:id="rId9"/>
    <p:sldId id="327" r:id="rId10"/>
    <p:sldId id="322" r:id="rId11"/>
    <p:sldId id="321" r:id="rId12"/>
    <p:sldId id="310" r:id="rId13"/>
    <p:sldId id="335" r:id="rId14"/>
    <p:sldId id="326" r:id="rId15"/>
    <p:sldId id="334" r:id="rId16"/>
    <p:sldId id="333" r:id="rId17"/>
    <p:sldId id="306" r:id="rId18"/>
    <p:sldId id="317" r:id="rId19"/>
    <p:sldId id="318" r:id="rId20"/>
    <p:sldId id="330" r:id="rId21"/>
    <p:sldId id="304" r:id="rId22"/>
    <p:sldId id="303" r:id="rId23"/>
    <p:sldId id="331" r:id="rId24"/>
    <p:sldId id="332" r:id="rId25"/>
    <p:sldId id="299" r:id="rId26"/>
    <p:sldId id="300" r:id="rId27"/>
    <p:sldId id="301" r:id="rId28"/>
    <p:sldId id="302" r:id="rId29"/>
    <p:sldId id="323" r:id="rId30"/>
    <p:sldId id="324" r:id="rId31"/>
    <p:sldId id="329" r:id="rId32"/>
    <p:sldId id="313" r:id="rId33"/>
    <p:sldId id="309" r:id="rId34"/>
    <p:sldId id="312" r:id="rId35"/>
    <p:sldId id="314" r:id="rId36"/>
    <p:sldId id="307" r:id="rId37"/>
    <p:sldId id="319" r:id="rId38"/>
    <p:sldId id="320" r:id="rId39"/>
    <p:sldId id="297" r:id="rId40"/>
  </p:sldIdLst>
  <p:sldSz cx="9144000" cy="6858000" type="screen4x3"/>
  <p:notesSz cx="6858000" cy="91995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738" autoAdjust="0"/>
    <p:restoredTop sz="65591" autoAdjust="0"/>
  </p:normalViewPr>
  <p:slideViewPr>
    <p:cSldViewPr>
      <p:cViewPr varScale="1">
        <p:scale>
          <a:sx n="73" d="100"/>
          <a:sy n="73" d="100"/>
        </p:scale>
        <p:origin x="-444" y="-9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375"/>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60375"/>
          </a:xfrm>
          <a:prstGeom prst="rect">
            <a:avLst/>
          </a:prstGeom>
        </p:spPr>
        <p:txBody>
          <a:bodyPr vert="horz" lIns="91440" tIns="45720" rIns="91440" bIns="45720" rtlCol="0"/>
          <a:lstStyle>
            <a:lvl1pPr algn="r">
              <a:defRPr sz="1200">
                <a:latin typeface="Arial" charset="0"/>
                <a:cs typeface="Arial" charset="0"/>
              </a:defRPr>
            </a:lvl1pPr>
          </a:lstStyle>
          <a:p>
            <a:pPr>
              <a:defRPr/>
            </a:pPr>
            <a:fld id="{2BD66D54-3239-43C6-B5BA-9AA8004B1387}" type="datetimeFigureOut">
              <a:rPr lang="en-US"/>
              <a:pPr>
                <a:defRPr/>
              </a:pPr>
              <a:t>1/29/2015</a:t>
            </a:fld>
            <a:endParaRPr lang="en-US"/>
          </a:p>
        </p:txBody>
      </p:sp>
      <p:sp>
        <p:nvSpPr>
          <p:cNvPr id="4" name="Footer Placeholder 3"/>
          <p:cNvSpPr>
            <a:spLocks noGrp="1"/>
          </p:cNvSpPr>
          <p:nvPr>
            <p:ph type="ftr" sz="quarter" idx="2"/>
          </p:nvPr>
        </p:nvSpPr>
        <p:spPr>
          <a:xfrm>
            <a:off x="0" y="8737600"/>
            <a:ext cx="2971800" cy="460375"/>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737600"/>
            <a:ext cx="2971800" cy="460375"/>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9046ADEC-4B4E-47AF-BB1B-7A176409EC3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375"/>
          </a:xfrm>
          <a:prstGeom prst="rect">
            <a:avLst/>
          </a:prstGeom>
        </p:spPr>
        <p:txBody>
          <a:bodyPr vert="horz" lIns="91744" tIns="45872" rIns="91744" bIns="45872"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0375"/>
          </a:xfrm>
          <a:prstGeom prst="rect">
            <a:avLst/>
          </a:prstGeom>
        </p:spPr>
        <p:txBody>
          <a:bodyPr vert="horz" lIns="91744" tIns="45872" rIns="91744" bIns="45872" rtlCol="0"/>
          <a:lstStyle>
            <a:lvl1pPr algn="r" fontAlgn="auto">
              <a:spcBef>
                <a:spcPts val="0"/>
              </a:spcBef>
              <a:spcAft>
                <a:spcPts val="0"/>
              </a:spcAft>
              <a:defRPr sz="1200">
                <a:latin typeface="+mn-lt"/>
                <a:cs typeface="+mn-cs"/>
              </a:defRPr>
            </a:lvl1pPr>
          </a:lstStyle>
          <a:p>
            <a:pPr>
              <a:defRPr/>
            </a:pPr>
            <a:fld id="{4EB3256E-0693-45CF-AB90-EAA5312E91DB}" type="datetimeFigureOut">
              <a:rPr lang="en-US"/>
              <a:pPr>
                <a:defRPr/>
              </a:pPr>
              <a:t>1/29/2015</a:t>
            </a:fld>
            <a:endParaRPr lang="en-US"/>
          </a:p>
        </p:txBody>
      </p:sp>
      <p:sp>
        <p:nvSpPr>
          <p:cNvPr id="4" name="Slide Image Placeholder 3"/>
          <p:cNvSpPr>
            <a:spLocks noGrp="1" noRot="1" noChangeAspect="1"/>
          </p:cNvSpPr>
          <p:nvPr>
            <p:ph type="sldImg" idx="2"/>
          </p:nvPr>
        </p:nvSpPr>
        <p:spPr>
          <a:xfrm>
            <a:off x="1128713" y="688975"/>
            <a:ext cx="4600575" cy="3451225"/>
          </a:xfrm>
          <a:prstGeom prst="rect">
            <a:avLst/>
          </a:prstGeom>
          <a:noFill/>
          <a:ln w="12700">
            <a:solidFill>
              <a:prstClr val="black"/>
            </a:solidFill>
          </a:ln>
        </p:spPr>
        <p:txBody>
          <a:bodyPr vert="horz" lIns="91744" tIns="45872" rIns="91744" bIns="45872" rtlCol="0" anchor="ctr"/>
          <a:lstStyle/>
          <a:p>
            <a:pPr lvl="0"/>
            <a:endParaRPr lang="en-US" noProof="0"/>
          </a:p>
        </p:txBody>
      </p:sp>
      <p:sp>
        <p:nvSpPr>
          <p:cNvPr id="5" name="Notes Placeholder 4"/>
          <p:cNvSpPr>
            <a:spLocks noGrp="1"/>
          </p:cNvSpPr>
          <p:nvPr>
            <p:ph type="body" sz="quarter" idx="3"/>
          </p:nvPr>
        </p:nvSpPr>
        <p:spPr>
          <a:xfrm>
            <a:off x="685800" y="4370388"/>
            <a:ext cx="5486400" cy="4140200"/>
          </a:xfrm>
          <a:prstGeom prst="rect">
            <a:avLst/>
          </a:prstGeom>
        </p:spPr>
        <p:txBody>
          <a:bodyPr vert="horz" lIns="91744" tIns="45872" rIns="91744" bIns="4587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37600"/>
            <a:ext cx="2971800" cy="460375"/>
          </a:xfrm>
          <a:prstGeom prst="rect">
            <a:avLst/>
          </a:prstGeom>
        </p:spPr>
        <p:txBody>
          <a:bodyPr vert="horz" lIns="91744" tIns="45872" rIns="91744" bIns="45872"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737600"/>
            <a:ext cx="2971800" cy="460375"/>
          </a:xfrm>
          <a:prstGeom prst="rect">
            <a:avLst/>
          </a:prstGeom>
        </p:spPr>
        <p:txBody>
          <a:bodyPr vert="horz" lIns="91744" tIns="45872" rIns="91744" bIns="45872" rtlCol="0" anchor="b"/>
          <a:lstStyle>
            <a:lvl1pPr algn="r" fontAlgn="auto">
              <a:spcBef>
                <a:spcPts val="0"/>
              </a:spcBef>
              <a:spcAft>
                <a:spcPts val="0"/>
              </a:spcAft>
              <a:defRPr sz="1200">
                <a:latin typeface="+mn-lt"/>
                <a:cs typeface="+mn-cs"/>
              </a:defRPr>
            </a:lvl1pPr>
          </a:lstStyle>
          <a:p>
            <a:pPr>
              <a:defRPr/>
            </a:pPr>
            <a:fld id="{FE28752B-811C-49C2-9803-3BE048DB033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62D8D68-F91E-4867-89CF-407056EED8CB}"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676E66A-0E56-4F97-BBDE-4886544EBF4C}"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2B2C2ED-C598-48EF-8185-CA0C6A366C9A}"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DD4811E-CA67-47EF-BDE8-811FE6FCB746}"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09EA4E5-65C7-44BB-B4A3-3A4E03CFCC85}"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F3137A1-837F-4A7C-9268-40E013D470EC}"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1302D72-CAD5-483C-BA1F-D3AE4C910562}"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577C09B-AD17-49A9-8A69-51631EE4C4A5}"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1686E96-C1D3-4B2B-9883-287408F6CFFD}"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56FF3E1-4153-45EB-B41F-93D561E1B2F5}"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6BE24D0-42C2-43A6-B8CD-0820F8E4220A}"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1B6D1E8-FD75-4B9C-A36C-AB471F059C03}"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974CB5B-57E1-4E89-ADDB-846847FF6E02}"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4B6927B-3CA6-4D03-B6DD-28AD8A6191D2}"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06E7C66-7D48-41DE-AB03-217A90D2BD77}"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F038959-18A1-4F7A-BCE4-F9C66C82E308}"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FD4F46D-661A-4351-9E5D-2E00EFB35F35}"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219FC17-92B0-4685-80CA-90662EF1B49C}"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D813628-795B-4431-9848-FDFFFAE840D4}" type="slidenum">
              <a:rPr lang="en-US"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4710C56-7BB2-428C-94D1-F9DDB9966EBE}" type="slidenum">
              <a:rPr lang="en-US" smtClean="0"/>
              <a:pPr>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54766F7-07D2-4E8F-8879-39B2C7F7E2F3}" type="slidenum">
              <a:rPr lang="en-US" smtClean="0"/>
              <a:pPr>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274C004-F81C-4D2B-8034-17AC5E381C95}"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D7C92BF-B720-4E90-AC9F-9FAA568DDD0C}" type="slidenum">
              <a:rPr lang="en-US" smtClean="0"/>
              <a:pPr>
                <a:defRPr/>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FA94715-F8C5-4362-B2D2-20FA6F651ACA}" type="slidenum">
              <a:rPr lang="en-US" smtClean="0"/>
              <a:pPr>
                <a:defRPr/>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CA4E82A-A9B5-418D-BE21-C6993DCD2195}" type="slidenum">
              <a:rPr lang="en-US" smtClean="0"/>
              <a:pPr>
                <a:defRPr/>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70E4ECC-5B7B-45DE-9BCA-72B3023E0D70}" type="slidenum">
              <a:rPr lang="en-US" smtClean="0"/>
              <a:pPr>
                <a:defRPr/>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BD66DF5-D75E-43DA-BB07-B93483B7F91F}" type="slidenum">
              <a:rPr lang="en-US" smtClean="0"/>
              <a:pPr>
                <a:defRPr/>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A289DCB-BE00-4D54-9C6D-0A3A64BF3865}" type="slidenum">
              <a:rPr lang="en-US" smtClean="0"/>
              <a:pPr>
                <a:defRPr/>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BC6F40F-3D14-4EF2-A5C3-F1AFE7E00462}" type="slidenum">
              <a:rPr lang="en-US" smtClean="0"/>
              <a:pPr>
                <a:defRPr/>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722B669-D92A-4B3C-858C-2E4F723C18DD}" type="slidenum">
              <a:rPr lang="en-US" smtClean="0"/>
              <a:pPr>
                <a:defRPr/>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28D9AE8-A227-4835-9ECD-94B02E800327}" type="slidenum">
              <a:rPr lang="en-US" smtClean="0"/>
              <a:pPr>
                <a:defRPr/>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94E288E-9977-4B1B-8BA8-127CCC1DE55B}"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FBE1689-DE6B-4221-B383-7A430CFE9B83}"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198EE35-1F6D-4EAB-96A3-ACEE5C948B05}"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3041821-CEC0-49FB-AD55-6577B2C4F141}"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17DEC1E-15E5-44E0-8696-CAD07BEDE879}"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18ED7FC-8F99-48A8-ABC5-3E6ECC8E0A5A}"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4EE62DB-5BA9-4F66-84AF-D182774E0CBA}"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B47FDAF-53C9-49BA-AC8F-B6F1D36E83BA}" type="datetimeFigureOut">
              <a:rPr lang="en-US"/>
              <a:pPr>
                <a:defRPr/>
              </a:pPr>
              <a:t>1/29/2015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825EFC-1995-4DD5-8BB0-A13436BDC05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D63F09-033E-4445-BCDE-B17D6B62C95B}" type="datetimeFigureOut">
              <a:rPr lang="en-US"/>
              <a:pPr>
                <a:defRPr/>
              </a:pPr>
              <a:t>1/29/2015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BF92B6-D78E-4FD2-A6DC-28EC54B80E7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2CE2AC-1F9C-47C2-A10F-52640A76B39B}" type="datetimeFigureOut">
              <a:rPr lang="en-US"/>
              <a:pPr>
                <a:defRPr/>
              </a:pPr>
              <a:t>1/29/2015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78DCDF-45FA-4645-99F9-50C1BC9F4E1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397451-8E1E-4599-B64B-CB8F2948B6D7}" type="datetimeFigureOut">
              <a:rPr lang="en-US"/>
              <a:pPr>
                <a:defRPr/>
              </a:pPr>
              <a:t>1/29/2015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0E8156-D47D-4664-8742-AF74D16809B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86D64E-686D-476B-8968-9980AD818A82}" type="datetimeFigureOut">
              <a:rPr lang="en-US"/>
              <a:pPr>
                <a:defRPr/>
              </a:pPr>
              <a:t>1/29/2015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84BF2F-E209-4DA8-8D17-F58CA706400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F6F615E-0F17-4E35-9CBC-784DE16AAAE1}" type="datetimeFigureOut">
              <a:rPr lang="en-US"/>
              <a:pPr>
                <a:defRPr/>
              </a:pPr>
              <a:t>1/29/2015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040540-2ED6-44A3-9BC8-10275792457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0F535C-D7FC-4438-9DB6-EC446811E8A9}" type="datetimeFigureOut">
              <a:rPr lang="en-US"/>
              <a:pPr>
                <a:defRPr/>
              </a:pPr>
              <a:t>1/29/2015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1CF4FAD-01A1-4439-B802-1EE9B4EFBD6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5B6A5D5-630D-41B6-BC17-5D033253A00B}" type="datetimeFigureOut">
              <a:rPr lang="en-US"/>
              <a:pPr>
                <a:defRPr/>
              </a:pPr>
              <a:t>1/29/2015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9DCBB78-FBA8-48C3-B8A1-4C3F762BD5D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905C2D-45E2-41E2-A9A7-DFF8DD0079D1}" type="datetimeFigureOut">
              <a:rPr lang="en-US"/>
              <a:pPr>
                <a:defRPr/>
              </a:pPr>
              <a:t>1/29/2015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61F2781-7CBE-43B0-A928-D4B9AA52496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B41DA68-5CA7-4710-B166-84773EA5D5E3}" type="datetimeFigureOut">
              <a:rPr lang="en-US"/>
              <a:pPr>
                <a:defRPr/>
              </a:pPr>
              <a:t>1/29/2015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34F7541-66A7-42A2-97DE-7960B97337B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D7540D-7897-4D20-B658-5D6FE6ED583B}" type="datetimeFigureOut">
              <a:rPr lang="en-US"/>
              <a:pPr>
                <a:defRPr/>
              </a:pPr>
              <a:t>1/29/2015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A6973D-0EF9-43B0-9ABA-CB2A662F8FC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D4E0EAE-C014-4C1F-9D66-2BBF6E324CFB}" type="datetimeFigureOut">
              <a:rPr lang="en-US"/>
              <a:pPr>
                <a:defRPr/>
              </a:pPr>
              <a:t>1/29/2015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35BCE69-500D-422A-8B5B-FB428CA5860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ideo" Target="file:///\\192.168.100.10\frontdesk\MIW\Programs\Webinars%202014\fred.wm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Documents%20and%20Settings\vdragan\Desktop\Community%20Planning%20Jessica%20Ibanez.mp3"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fred.wmv">
            <a:hlinkClick r:id="" action="ppaction://media"/>
          </p:cNvPr>
          <p:cNvPicPr>
            <a:picLocks noRot="1" noChangeAspect="1"/>
          </p:cNvPicPr>
          <p:nvPr>
            <a:videoFile r:link="rId1"/>
          </p:nvPr>
        </p:nvPicPr>
        <p:blipFill>
          <a:blip r:embed="rId3" cstate="print"/>
          <a:stretch>
            <a:fillRect/>
          </a:stretch>
        </p:blipFill>
        <p:spPr>
          <a:xfrm>
            <a:off x="1143000" y="1143000"/>
            <a:ext cx="6858000" cy="4572000"/>
          </a:xfrm>
          <a:prstGeom prst="rect">
            <a:avLst/>
          </a:prstGeom>
        </p:spPr>
      </p:pic>
    </p:spTree>
  </p:cSld>
  <p:clrMapOvr>
    <a:masterClrMapping/>
  </p:clrMapOvr>
  <p:transition advTm="10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36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762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0243" name="Picture 4" descr="P1070210.JPG"/>
          <p:cNvPicPr>
            <a:picLocks noChangeAspect="1"/>
          </p:cNvPicPr>
          <p:nvPr/>
        </p:nvPicPr>
        <p:blipFill>
          <a:blip r:embed="rId3" cstate="email"/>
          <a:srcRect/>
          <a:stretch>
            <a:fillRect/>
          </a:stretch>
        </p:blipFill>
        <p:spPr bwMode="auto">
          <a:xfrm>
            <a:off x="0" y="1012825"/>
            <a:ext cx="9144000" cy="4702175"/>
          </a:xfrm>
          <a:prstGeom prst="rect">
            <a:avLst/>
          </a:prstGeom>
          <a:noFill/>
          <a:ln w="9525">
            <a:noFill/>
            <a:miter lim="800000"/>
            <a:headEnd/>
            <a:tailEnd/>
          </a:ln>
        </p:spPr>
      </p:pic>
    </p:spTree>
  </p:cSld>
  <p:clrMapOvr>
    <a:masterClrMapping/>
  </p:clrMapOvr>
  <p:transition advClick="0" advTm="63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p:txBody>
          <a:bodyPr/>
          <a:lstStyle/>
          <a:p>
            <a:endParaRPr lang="en-US" smtClean="0"/>
          </a:p>
        </p:txBody>
      </p:sp>
      <p:sp>
        <p:nvSpPr>
          <p:cNvPr id="3" name="Subtitle 2"/>
          <p:cNvSpPr>
            <a:spLocks noGrp="1"/>
          </p:cNvSpPr>
          <p:nvPr>
            <p:ph type="subTitle" idx="1"/>
          </p:nvPr>
        </p:nvSpPr>
        <p:spPr/>
        <p:txBody>
          <a:bodyPr/>
          <a:lstStyle/>
          <a:p>
            <a:pPr>
              <a:defRPr/>
            </a:pPr>
            <a:endParaRPr lang="en-US" dirty="0"/>
          </a:p>
        </p:txBody>
      </p:sp>
      <p:sp>
        <p:nvSpPr>
          <p:cNvPr id="5" name="Rectangle 4"/>
          <p:cNvSpPr/>
          <p:nvPr/>
        </p:nvSpPr>
        <p:spPr>
          <a:xfrm>
            <a:off x="0" y="0"/>
            <a:ext cx="9144000" cy="4762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What is masonry based design policy?</a:t>
            </a:r>
          </a:p>
        </p:txBody>
      </p:sp>
      <p:pic>
        <p:nvPicPr>
          <p:cNvPr id="60418" name="Picture 2" descr="http://4.bp.blogspot.com/_5E7ocgwEpk8/TJeU58DLN3I/AAAAAAAAAm4/exqnc7SSDr8/s1600/BrickWalmart.jpg"/>
          <p:cNvPicPr>
            <a:picLocks noChangeAspect="1" noChangeArrowheads="1"/>
          </p:cNvPicPr>
          <p:nvPr/>
        </p:nvPicPr>
        <p:blipFill>
          <a:blip r:embed="rId3" cstate="email"/>
          <a:srcRect/>
          <a:stretch>
            <a:fillRect/>
          </a:stretch>
        </p:blipFill>
        <p:spPr bwMode="auto">
          <a:xfrm>
            <a:off x="1066800" y="762000"/>
            <a:ext cx="6686550" cy="5024962"/>
          </a:xfrm>
          <a:prstGeom prst="rect">
            <a:avLst/>
          </a:prstGeom>
          <a:ln>
            <a:noFill/>
          </a:ln>
          <a:effectLst>
            <a:softEdge rad="112500"/>
          </a:effectLst>
        </p:spPr>
      </p:pic>
      <p:sp>
        <p:nvSpPr>
          <p:cNvPr id="11270" name="TextBox 6"/>
          <p:cNvSpPr txBox="1">
            <a:spLocks noChangeArrowheads="1"/>
          </p:cNvSpPr>
          <p:nvPr/>
        </p:nvSpPr>
        <p:spPr bwMode="auto">
          <a:xfrm>
            <a:off x="0" y="6488113"/>
            <a:ext cx="2044700" cy="369887"/>
          </a:xfrm>
          <a:prstGeom prst="rect">
            <a:avLst/>
          </a:prstGeom>
          <a:noFill/>
          <a:ln w="9525">
            <a:noFill/>
            <a:miter lim="800000"/>
            <a:headEnd/>
            <a:tailEnd/>
          </a:ln>
        </p:spPr>
        <p:txBody>
          <a:bodyPr wrap="none">
            <a:spAutoFit/>
          </a:bodyPr>
          <a:lstStyle/>
          <a:p>
            <a:r>
              <a:rPr lang="en-US"/>
              <a:t>www.walmart.com</a:t>
            </a:r>
          </a:p>
        </p:txBody>
      </p:sp>
    </p:spTree>
  </p:cSld>
  <p:clrMapOvr>
    <a:masterClrMapping/>
  </p:clrMapOvr>
  <p:transition advClick="0" advTm="6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304800"/>
            <a:ext cx="7772400" cy="1470025"/>
          </a:xfrm>
          <a:prstGeom prst="rect">
            <a:avLst/>
          </a:prstGeom>
          <a:noFill/>
          <a:ln>
            <a:noFill/>
          </a:ln>
          <a:extLst>
            <a:ext uri="{909E8E84-426E-40DD-AFC4-6F175D3DCCD1}"/>
            <a:ext uri="{91240B29-F687-4F45-9708-019B960494DF}"/>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b="1" dirty="0" smtClean="0">
              <a:solidFill>
                <a:schemeClr val="bg1"/>
              </a:solidFill>
              <a:latin typeface="+mn-lt"/>
            </a:endParaRPr>
          </a:p>
        </p:txBody>
      </p:sp>
      <p:sp>
        <p:nvSpPr>
          <p:cNvPr id="12291" name="Rectangle 3"/>
          <p:cNvSpPr txBox="1">
            <a:spLocks noChangeArrowheads="1"/>
          </p:cNvSpPr>
          <p:nvPr/>
        </p:nvSpPr>
        <p:spPr bwMode="auto">
          <a:xfrm>
            <a:off x="381000" y="1447800"/>
            <a:ext cx="8077200" cy="4343400"/>
          </a:xfrm>
          <a:prstGeom prst="rect">
            <a:avLst/>
          </a:prstGeom>
          <a:noFill/>
          <a:ln w="9525">
            <a:noFill/>
            <a:miter lim="800000"/>
            <a:headEnd/>
            <a:tailEnd/>
          </a:ln>
        </p:spPr>
        <p:txBody>
          <a:bodyPr/>
          <a:lstStyle/>
          <a:p>
            <a:pPr marL="800100" lvl="1" indent="-342900" algn="ctr">
              <a:spcBef>
                <a:spcPct val="20000"/>
              </a:spcBef>
            </a:pPr>
            <a:r>
              <a:rPr lang="en-US" sz="3200">
                <a:solidFill>
                  <a:schemeClr val="bg1"/>
                </a:solidFill>
                <a:latin typeface="Calibri" pitchFamily="34" charset="0"/>
              </a:rPr>
              <a:t>Zoning Ordinance</a:t>
            </a:r>
          </a:p>
          <a:p>
            <a:pPr marL="800100" lvl="1" indent="-342900" algn="ctr">
              <a:spcBef>
                <a:spcPct val="20000"/>
              </a:spcBef>
            </a:pPr>
            <a:r>
              <a:rPr lang="en-US" sz="3200">
                <a:solidFill>
                  <a:schemeClr val="bg1"/>
                </a:solidFill>
                <a:latin typeface="Calibri" pitchFamily="34" charset="0"/>
              </a:rPr>
              <a:t>Overlay Districts</a:t>
            </a:r>
          </a:p>
          <a:p>
            <a:pPr marL="800100" lvl="1" indent="-342900" algn="ctr">
              <a:spcBef>
                <a:spcPct val="20000"/>
              </a:spcBef>
            </a:pPr>
            <a:r>
              <a:rPr lang="en-US" sz="3200">
                <a:solidFill>
                  <a:schemeClr val="bg1"/>
                </a:solidFill>
                <a:latin typeface="Calibri" pitchFamily="34" charset="0"/>
              </a:rPr>
              <a:t>Design Guidelines</a:t>
            </a:r>
          </a:p>
          <a:p>
            <a:pPr marL="800100" lvl="1" indent="-342900" algn="ctr">
              <a:spcBef>
                <a:spcPct val="20000"/>
              </a:spcBef>
            </a:pPr>
            <a:r>
              <a:rPr lang="en-US" sz="3200">
                <a:solidFill>
                  <a:schemeClr val="bg1"/>
                </a:solidFill>
                <a:latin typeface="Calibri" pitchFamily="34" charset="0"/>
              </a:rPr>
              <a:t>Planned Unit Developments</a:t>
            </a:r>
          </a:p>
          <a:p>
            <a:pPr marL="800100" lvl="1" indent="-342900" algn="ctr">
              <a:spcBef>
                <a:spcPct val="20000"/>
              </a:spcBef>
            </a:pPr>
            <a:r>
              <a:rPr lang="en-US" sz="3200">
                <a:solidFill>
                  <a:schemeClr val="bg1"/>
                </a:solidFill>
                <a:latin typeface="Calibri" pitchFamily="34" charset="0"/>
              </a:rPr>
              <a:t>Form Based Code</a:t>
            </a:r>
          </a:p>
          <a:p>
            <a:pPr marL="800100" lvl="1" indent="-342900" algn="ctr">
              <a:spcBef>
                <a:spcPct val="20000"/>
              </a:spcBef>
            </a:pPr>
            <a:r>
              <a:rPr lang="en-US" sz="3200">
                <a:solidFill>
                  <a:schemeClr val="bg1"/>
                </a:solidFill>
                <a:latin typeface="Calibri" pitchFamily="34" charset="0"/>
              </a:rPr>
              <a:t>Incentive Based</a:t>
            </a:r>
          </a:p>
        </p:txBody>
      </p:sp>
      <p:sp>
        <p:nvSpPr>
          <p:cNvPr id="5" name="Rectangle 4"/>
          <p:cNvSpPr/>
          <p:nvPr/>
        </p:nvSpPr>
        <p:spPr>
          <a:xfrm>
            <a:off x="0" y="0"/>
            <a:ext cx="9144000" cy="4762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Implementation Techniques</a:t>
            </a:r>
          </a:p>
        </p:txBody>
      </p:sp>
    </p:spTree>
  </p:cSld>
  <p:clrMapOvr>
    <a:masterClrMapping/>
  </p:clrMapOvr>
  <p:transition advClick="0" advTm="164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304800"/>
            <a:ext cx="7772400" cy="1470025"/>
          </a:xfrm>
          <a:prstGeom prst="rect">
            <a:avLst/>
          </a:prstGeom>
          <a:noFill/>
          <a:ln>
            <a:noFill/>
          </a:ln>
          <a:extLst>
            <a:ext uri="{909E8E84-426E-40DD-AFC4-6F175D3DCCD1}"/>
            <a:ext uri="{91240B29-F687-4F45-9708-019B960494DF}"/>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b="1" dirty="0" smtClean="0">
              <a:solidFill>
                <a:schemeClr val="bg1"/>
              </a:solidFill>
              <a:latin typeface="+mn-lt"/>
            </a:endParaRPr>
          </a:p>
        </p:txBody>
      </p:sp>
      <p:sp>
        <p:nvSpPr>
          <p:cNvPr id="5" name="Rectangle 4"/>
          <p:cNvSpPr/>
          <p:nvPr/>
        </p:nvSpPr>
        <p:spPr>
          <a:xfrm>
            <a:off x="0" y="0"/>
            <a:ext cx="9144000" cy="4762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Implementation Techniques</a:t>
            </a:r>
          </a:p>
        </p:txBody>
      </p:sp>
      <p:sp>
        <p:nvSpPr>
          <p:cNvPr id="13316" name="Title 1"/>
          <p:cNvSpPr>
            <a:spLocks noGrp="1"/>
          </p:cNvSpPr>
          <p:nvPr>
            <p:ph type="title"/>
          </p:nvPr>
        </p:nvSpPr>
        <p:spPr/>
        <p:txBody>
          <a:bodyPr/>
          <a:lstStyle/>
          <a:p>
            <a:endParaRPr lang="en-US" smtClean="0"/>
          </a:p>
        </p:txBody>
      </p:sp>
      <p:pic>
        <p:nvPicPr>
          <p:cNvPr id="13317" name="Picture 2"/>
          <p:cNvPicPr>
            <a:picLocks noGrp="1" noChangeAspect="1" noChangeArrowheads="1"/>
          </p:cNvPicPr>
          <p:nvPr>
            <p:ph idx="1"/>
          </p:nvPr>
        </p:nvPicPr>
        <p:blipFill>
          <a:blip r:embed="rId3" cstate="email"/>
          <a:srcRect/>
          <a:stretch>
            <a:fillRect/>
          </a:stretch>
        </p:blipFill>
        <p:spPr>
          <a:xfrm>
            <a:off x="-609600" y="0"/>
            <a:ext cx="10199688" cy="6858000"/>
          </a:xfrm>
        </p:spPr>
      </p:pic>
      <p:sp>
        <p:nvSpPr>
          <p:cNvPr id="8" name="Rectangle 7"/>
          <p:cNvSpPr/>
          <p:nvPr/>
        </p:nvSpPr>
        <p:spPr>
          <a:xfrm>
            <a:off x="1371600" y="2438400"/>
            <a:ext cx="6172200" cy="304800"/>
          </a:xfrm>
          <a:prstGeom prst="rect">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Arrow Connector 8"/>
          <p:cNvCxnSpPr/>
          <p:nvPr/>
        </p:nvCxnSpPr>
        <p:spPr>
          <a:xfrm flipH="1">
            <a:off x="7162800" y="1752600"/>
            <a:ext cx="838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20" name="TextBox 9"/>
          <p:cNvSpPr txBox="1">
            <a:spLocks noChangeArrowheads="1"/>
          </p:cNvSpPr>
          <p:nvPr/>
        </p:nvSpPr>
        <p:spPr bwMode="auto">
          <a:xfrm>
            <a:off x="8001000" y="1524000"/>
            <a:ext cx="966788" cy="369888"/>
          </a:xfrm>
          <a:prstGeom prst="rect">
            <a:avLst/>
          </a:prstGeom>
          <a:noFill/>
          <a:ln w="9525">
            <a:noFill/>
            <a:miter lim="800000"/>
            <a:headEnd/>
            <a:tailEnd/>
          </a:ln>
        </p:spPr>
        <p:txBody>
          <a:bodyPr wrap="none">
            <a:spAutoFit/>
          </a:bodyPr>
          <a:lstStyle/>
          <a:p>
            <a:r>
              <a:rPr lang="en-US"/>
              <a:t>Corridor</a:t>
            </a:r>
          </a:p>
        </p:txBody>
      </p:sp>
      <p:sp>
        <p:nvSpPr>
          <p:cNvPr id="11" name="Oval 10"/>
          <p:cNvSpPr/>
          <p:nvPr/>
        </p:nvSpPr>
        <p:spPr>
          <a:xfrm>
            <a:off x="3048000" y="1905000"/>
            <a:ext cx="762000" cy="2590800"/>
          </a:xfrm>
          <a:prstGeom prst="ellipse">
            <a:avLst/>
          </a:prstGeom>
          <a:solidFill>
            <a:schemeClr val="accent2">
              <a:alpha val="44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cxnSp>
        <p:nvCxnSpPr>
          <p:cNvPr id="12" name="Straight Arrow Connector 11"/>
          <p:cNvCxnSpPr/>
          <p:nvPr/>
        </p:nvCxnSpPr>
        <p:spPr>
          <a:xfrm flipH="1" flipV="1">
            <a:off x="3733800" y="4114800"/>
            <a:ext cx="457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23" name="TextBox 12"/>
          <p:cNvSpPr txBox="1">
            <a:spLocks noChangeArrowheads="1"/>
          </p:cNvSpPr>
          <p:nvPr/>
        </p:nvSpPr>
        <p:spPr bwMode="auto">
          <a:xfrm>
            <a:off x="3429000" y="4724400"/>
            <a:ext cx="1616075" cy="369888"/>
          </a:xfrm>
          <a:prstGeom prst="rect">
            <a:avLst/>
          </a:prstGeom>
          <a:noFill/>
          <a:ln w="9525">
            <a:noFill/>
            <a:miter lim="800000"/>
            <a:headEnd/>
            <a:tailEnd/>
          </a:ln>
        </p:spPr>
        <p:txBody>
          <a:bodyPr wrap="none">
            <a:spAutoFit/>
          </a:bodyPr>
          <a:lstStyle/>
          <a:p>
            <a:r>
              <a:rPr lang="en-US"/>
              <a:t>Historic District</a:t>
            </a:r>
          </a:p>
        </p:txBody>
      </p:sp>
      <p:sp>
        <p:nvSpPr>
          <p:cNvPr id="14" name="Diamond 13"/>
          <p:cNvSpPr/>
          <p:nvPr/>
        </p:nvSpPr>
        <p:spPr>
          <a:xfrm>
            <a:off x="2667000" y="0"/>
            <a:ext cx="1676400" cy="1828800"/>
          </a:xfrm>
          <a:prstGeom prst="diamond">
            <a:avLst/>
          </a:prstGeom>
          <a:solidFill>
            <a:schemeClr val="accent3">
              <a:alpha val="31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cxnSp>
        <p:nvCxnSpPr>
          <p:cNvPr id="15" name="Straight Arrow Connector 14"/>
          <p:cNvCxnSpPr/>
          <p:nvPr/>
        </p:nvCxnSpPr>
        <p:spPr>
          <a:xfrm flipH="1" flipV="1">
            <a:off x="4191000" y="1219200"/>
            <a:ext cx="914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26" name="TextBox 15"/>
          <p:cNvSpPr txBox="1">
            <a:spLocks noChangeArrowheads="1"/>
          </p:cNvSpPr>
          <p:nvPr/>
        </p:nvSpPr>
        <p:spPr bwMode="auto">
          <a:xfrm>
            <a:off x="5105400" y="1600200"/>
            <a:ext cx="1000125" cy="369888"/>
          </a:xfrm>
          <a:prstGeom prst="rect">
            <a:avLst/>
          </a:prstGeom>
          <a:noFill/>
          <a:ln w="9525">
            <a:noFill/>
            <a:miter lim="800000"/>
            <a:headEnd/>
            <a:tailEnd/>
          </a:ln>
        </p:spPr>
        <p:txBody>
          <a:bodyPr wrap="none">
            <a:spAutoFit/>
          </a:bodyPr>
          <a:lstStyle/>
          <a:p>
            <a:r>
              <a:rPr lang="en-US"/>
              <a:t>Gateway</a:t>
            </a:r>
          </a:p>
        </p:txBody>
      </p:sp>
      <p:sp>
        <p:nvSpPr>
          <p:cNvPr id="17" name="Rounded Rectangle 16"/>
          <p:cNvSpPr/>
          <p:nvPr/>
        </p:nvSpPr>
        <p:spPr>
          <a:xfrm>
            <a:off x="4876800" y="3810000"/>
            <a:ext cx="1524000" cy="914400"/>
          </a:xfrm>
          <a:prstGeom prst="roundRect">
            <a:avLst/>
          </a:prstGeom>
          <a:solidFill>
            <a:schemeClr val="accent6">
              <a:alpha val="39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p>
        </p:txBody>
      </p:sp>
      <p:cxnSp>
        <p:nvCxnSpPr>
          <p:cNvPr id="18" name="Straight Arrow Connector 17"/>
          <p:cNvCxnSpPr/>
          <p:nvPr/>
        </p:nvCxnSpPr>
        <p:spPr>
          <a:xfrm flipH="1">
            <a:off x="6477000" y="41148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29" name="TextBox 18"/>
          <p:cNvSpPr txBox="1">
            <a:spLocks noChangeArrowheads="1"/>
          </p:cNvSpPr>
          <p:nvPr/>
        </p:nvSpPr>
        <p:spPr bwMode="auto">
          <a:xfrm>
            <a:off x="7010400" y="3962400"/>
            <a:ext cx="1536700" cy="369888"/>
          </a:xfrm>
          <a:prstGeom prst="rect">
            <a:avLst/>
          </a:prstGeom>
          <a:noFill/>
          <a:ln w="9525">
            <a:noFill/>
            <a:miter lim="800000"/>
            <a:headEnd/>
            <a:tailEnd/>
          </a:ln>
        </p:spPr>
        <p:txBody>
          <a:bodyPr wrap="none">
            <a:spAutoFit/>
          </a:bodyPr>
          <a:lstStyle/>
          <a:p>
            <a:r>
              <a:rPr lang="en-US"/>
              <a:t>Zoning District</a:t>
            </a:r>
          </a:p>
        </p:txBody>
      </p:sp>
      <p:sp>
        <p:nvSpPr>
          <p:cNvPr id="13330" name="TextBox 19"/>
          <p:cNvSpPr txBox="1">
            <a:spLocks noChangeArrowheads="1"/>
          </p:cNvSpPr>
          <p:nvPr/>
        </p:nvSpPr>
        <p:spPr bwMode="auto">
          <a:xfrm>
            <a:off x="7620000" y="6488113"/>
            <a:ext cx="2005013" cy="369887"/>
          </a:xfrm>
          <a:prstGeom prst="rect">
            <a:avLst/>
          </a:prstGeom>
          <a:noFill/>
          <a:ln w="9525">
            <a:noFill/>
            <a:miter lim="800000"/>
            <a:headEnd/>
            <a:tailEnd/>
          </a:ln>
        </p:spPr>
        <p:txBody>
          <a:bodyPr wrap="none">
            <a:spAutoFit/>
          </a:bodyPr>
          <a:lstStyle/>
          <a:p>
            <a:r>
              <a:rPr lang="en-US"/>
              <a:t>google.com/maps</a:t>
            </a:r>
          </a:p>
        </p:txBody>
      </p:sp>
    </p:spTree>
  </p:cSld>
  <p:clrMapOvr>
    <a:masterClrMapping/>
  </p:clrMapOvr>
  <p:transition advClick="0" advTm="3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304800"/>
            <a:ext cx="7772400" cy="1470025"/>
          </a:xfrm>
          <a:prstGeom prst="rect">
            <a:avLst/>
          </a:prstGeom>
          <a:noFill/>
          <a:ln>
            <a:noFill/>
          </a:ln>
          <a:extLst>
            <a:ext uri="{909E8E84-426E-40DD-AFC4-6F175D3DCCD1}"/>
            <a:ext uri="{91240B29-F687-4F45-9708-019B960494DF}"/>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b="1" dirty="0" smtClean="0">
              <a:solidFill>
                <a:schemeClr val="bg1"/>
              </a:solidFill>
              <a:latin typeface="+mn-lt"/>
            </a:endParaRPr>
          </a:p>
        </p:txBody>
      </p:sp>
      <p:sp>
        <p:nvSpPr>
          <p:cNvPr id="14339" name="Rectangle 3"/>
          <p:cNvSpPr txBox="1">
            <a:spLocks noChangeArrowheads="1"/>
          </p:cNvSpPr>
          <p:nvPr/>
        </p:nvSpPr>
        <p:spPr bwMode="auto">
          <a:xfrm>
            <a:off x="0" y="2133600"/>
            <a:ext cx="9144000" cy="2209800"/>
          </a:xfrm>
          <a:prstGeom prst="rect">
            <a:avLst/>
          </a:prstGeom>
          <a:noFill/>
          <a:ln w="9525">
            <a:noFill/>
            <a:miter lim="800000"/>
            <a:headEnd/>
            <a:tailEnd/>
          </a:ln>
        </p:spPr>
        <p:txBody>
          <a:bodyPr/>
          <a:lstStyle/>
          <a:p>
            <a:pPr marL="342900" indent="-342900" algn="ctr">
              <a:spcBef>
                <a:spcPct val="20000"/>
              </a:spcBef>
            </a:pPr>
            <a:r>
              <a:rPr lang="en-US" sz="12500">
                <a:solidFill>
                  <a:schemeClr val="bg1"/>
                </a:solidFill>
                <a:latin typeface="Curlz MT" pitchFamily="82" charset="0"/>
              </a:rPr>
              <a:t>F</a:t>
            </a:r>
            <a:r>
              <a:rPr lang="en-US" sz="7500">
                <a:solidFill>
                  <a:schemeClr val="bg1"/>
                </a:solidFill>
                <a:latin typeface="Curlz MT" pitchFamily="82" charset="0"/>
              </a:rPr>
              <a:t>ashion</a:t>
            </a:r>
            <a:r>
              <a:rPr lang="en-US" sz="7500">
                <a:solidFill>
                  <a:schemeClr val="bg1"/>
                </a:solidFill>
                <a:latin typeface="Calibri" pitchFamily="34" charset="0"/>
              </a:rPr>
              <a:t> </a:t>
            </a:r>
            <a:r>
              <a:rPr lang="en-US" sz="5000">
                <a:solidFill>
                  <a:schemeClr val="bg1"/>
                </a:solidFill>
                <a:latin typeface="Curlz MT" pitchFamily="82" charset="0"/>
              </a:rPr>
              <a:t>o</a:t>
            </a:r>
            <a:r>
              <a:rPr lang="en-US" sz="5000">
                <a:solidFill>
                  <a:schemeClr val="bg1"/>
                </a:solidFill>
                <a:latin typeface="Calibri" pitchFamily="34" charset="0"/>
              </a:rPr>
              <a:t>r</a:t>
            </a:r>
            <a:r>
              <a:rPr lang="en-US" sz="7500">
                <a:solidFill>
                  <a:schemeClr val="bg1"/>
                </a:solidFill>
                <a:latin typeface="Calibri" pitchFamily="34" charset="0"/>
              </a:rPr>
              <a:t> </a:t>
            </a:r>
            <a:r>
              <a:rPr lang="en-US" sz="12500">
                <a:solidFill>
                  <a:schemeClr val="bg1"/>
                </a:solidFill>
                <a:latin typeface="Calibri" pitchFamily="34" charset="0"/>
              </a:rPr>
              <a:t>F</a:t>
            </a:r>
            <a:r>
              <a:rPr lang="en-US" sz="7500">
                <a:solidFill>
                  <a:schemeClr val="bg1"/>
                </a:solidFill>
                <a:latin typeface="Calibri" pitchFamily="34" charset="0"/>
              </a:rPr>
              <a:t>unction</a:t>
            </a:r>
          </a:p>
        </p:txBody>
      </p:sp>
      <p:sp>
        <p:nvSpPr>
          <p:cNvPr id="5" name="Rectangle 4"/>
          <p:cNvSpPr/>
          <p:nvPr/>
        </p:nvSpPr>
        <p:spPr>
          <a:xfrm>
            <a:off x="0" y="0"/>
            <a:ext cx="9144000" cy="4762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Why regulate design?</a:t>
            </a:r>
          </a:p>
        </p:txBody>
      </p:sp>
    </p:spTree>
  </p:cSld>
  <p:clrMapOvr>
    <a:masterClrMapping/>
  </p:clrMapOvr>
  <p:transition advClick="0" advTm="98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762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5363" name="Picture 2" descr="http://bloximages.chicago2.vip.townnews.com/taylordailypress.net/content/tncms/assets/v3/editorial/5/80/580ec984-2172-5431-b37b-3c39898c7216/4d3630832e4b8.image.jpg"/>
          <p:cNvPicPr>
            <a:picLocks noChangeAspect="1" noChangeArrowheads="1"/>
          </p:cNvPicPr>
          <p:nvPr/>
        </p:nvPicPr>
        <p:blipFill>
          <a:blip r:embed="rId3" cstate="email"/>
          <a:srcRect/>
          <a:stretch>
            <a:fillRect/>
          </a:stretch>
        </p:blipFill>
        <p:spPr bwMode="auto">
          <a:xfrm>
            <a:off x="685800" y="1066800"/>
            <a:ext cx="7924800" cy="4343400"/>
          </a:xfrm>
          <a:prstGeom prst="rect">
            <a:avLst/>
          </a:prstGeom>
          <a:noFill/>
          <a:ln w="9525">
            <a:noFill/>
            <a:miter lim="800000"/>
            <a:headEnd/>
            <a:tailEnd/>
          </a:ln>
        </p:spPr>
      </p:pic>
    </p:spTree>
  </p:cSld>
  <p:clrMapOvr>
    <a:masterClrMapping/>
  </p:clrMapOvr>
  <p:transition advClick="0" advTm="44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304800"/>
            <a:ext cx="7772400" cy="1470025"/>
          </a:xfrm>
          <a:prstGeom prst="rect">
            <a:avLst/>
          </a:prstGeom>
          <a:noFill/>
          <a:ln>
            <a:noFill/>
          </a:ln>
          <a:extLst>
            <a:ext uri="{909E8E84-426E-40DD-AFC4-6F175D3DCCD1}"/>
            <a:ext uri="{91240B29-F687-4F45-9708-019B960494DF}"/>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b="1" dirty="0" smtClean="0">
              <a:solidFill>
                <a:schemeClr val="bg1"/>
              </a:solidFill>
              <a:latin typeface="+mn-lt"/>
            </a:endParaRPr>
          </a:p>
        </p:txBody>
      </p:sp>
      <p:sp>
        <p:nvSpPr>
          <p:cNvPr id="16387" name="Rectangle 3"/>
          <p:cNvSpPr txBox="1">
            <a:spLocks noChangeArrowheads="1"/>
          </p:cNvSpPr>
          <p:nvPr/>
        </p:nvSpPr>
        <p:spPr bwMode="auto">
          <a:xfrm>
            <a:off x="609600" y="1676400"/>
            <a:ext cx="8077200" cy="3733800"/>
          </a:xfrm>
          <a:prstGeom prst="rect">
            <a:avLst/>
          </a:prstGeom>
          <a:noFill/>
          <a:ln w="9525">
            <a:noFill/>
            <a:miter lim="800000"/>
            <a:headEnd/>
            <a:tailEnd/>
          </a:ln>
        </p:spPr>
        <p:txBody>
          <a:bodyPr/>
          <a:lstStyle/>
          <a:p>
            <a:pPr marL="342900" indent="-342900">
              <a:spcBef>
                <a:spcPct val="20000"/>
              </a:spcBef>
              <a:buFont typeface="Arial" charset="0"/>
              <a:buChar char="•"/>
            </a:pPr>
            <a:endParaRPr lang="en-US" sz="3200">
              <a:solidFill>
                <a:schemeClr val="bg1"/>
              </a:solidFill>
              <a:latin typeface="Calibri" pitchFamily="34" charset="0"/>
            </a:endParaRPr>
          </a:p>
        </p:txBody>
      </p:sp>
      <p:sp>
        <p:nvSpPr>
          <p:cNvPr id="5" name="Rectangle 4"/>
          <p:cNvSpPr/>
          <p:nvPr/>
        </p:nvSpPr>
        <p:spPr>
          <a:xfrm>
            <a:off x="0" y="0"/>
            <a:ext cx="9144000" cy="4762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0" y="0"/>
            <a:ext cx="9144000" cy="4762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Misconceptions</a:t>
            </a:r>
          </a:p>
        </p:txBody>
      </p:sp>
      <p:pic>
        <p:nvPicPr>
          <p:cNvPr id="4100" name="Picture 4" descr="http://www.gobrick.com/Portals/25/Gallery/Album/137/802_S4631.jpg"/>
          <p:cNvPicPr>
            <a:picLocks noChangeAspect="1" noChangeArrowheads="1"/>
          </p:cNvPicPr>
          <p:nvPr/>
        </p:nvPicPr>
        <p:blipFill>
          <a:blip r:embed="rId3" cstate="email"/>
          <a:srcRect/>
          <a:stretch>
            <a:fillRect/>
          </a:stretch>
        </p:blipFill>
        <p:spPr bwMode="auto">
          <a:xfrm>
            <a:off x="762000" y="2133600"/>
            <a:ext cx="7543800" cy="3118104"/>
          </a:xfrm>
          <a:prstGeom prst="rect">
            <a:avLst/>
          </a:prstGeom>
          <a:ln>
            <a:noFill/>
          </a:ln>
          <a:effectLst>
            <a:softEdge rad="112500"/>
          </a:effectLst>
        </p:spPr>
      </p:pic>
    </p:spTree>
  </p:cSld>
  <p:clrMapOvr>
    <a:masterClrMapping/>
  </p:clrMapOvr>
  <p:transition advClick="0" advTm="36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304800"/>
            <a:ext cx="7772400" cy="1470025"/>
          </a:xfrm>
          <a:prstGeom prst="rect">
            <a:avLst/>
          </a:prstGeom>
          <a:noFill/>
          <a:ln>
            <a:noFill/>
          </a:ln>
          <a:extLst>
            <a:ext uri="{909E8E84-426E-40DD-AFC4-6F175D3DCCD1}"/>
            <a:ext uri="{91240B29-F687-4F45-9708-019B960494DF}"/>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b="1" dirty="0" smtClean="0">
              <a:solidFill>
                <a:schemeClr val="bg1"/>
              </a:solidFill>
              <a:latin typeface="+mn-lt"/>
            </a:endParaRPr>
          </a:p>
        </p:txBody>
      </p:sp>
      <p:sp>
        <p:nvSpPr>
          <p:cNvPr id="17411" name="Rectangle 3"/>
          <p:cNvSpPr txBox="1">
            <a:spLocks noChangeArrowheads="1"/>
          </p:cNvSpPr>
          <p:nvPr/>
        </p:nvSpPr>
        <p:spPr bwMode="auto">
          <a:xfrm>
            <a:off x="609600" y="1676400"/>
            <a:ext cx="8077200" cy="3733800"/>
          </a:xfrm>
          <a:prstGeom prst="rect">
            <a:avLst/>
          </a:prstGeom>
          <a:noFill/>
          <a:ln w="9525">
            <a:noFill/>
            <a:miter lim="800000"/>
            <a:headEnd/>
            <a:tailEnd/>
          </a:ln>
        </p:spPr>
        <p:txBody>
          <a:bodyPr/>
          <a:lstStyle/>
          <a:p>
            <a:pPr marL="342900" indent="-342900">
              <a:spcBef>
                <a:spcPct val="20000"/>
              </a:spcBef>
              <a:buFont typeface="Arial" charset="0"/>
              <a:buChar char="•"/>
            </a:pPr>
            <a:endParaRPr lang="en-US" sz="3200">
              <a:solidFill>
                <a:schemeClr val="bg1"/>
              </a:solidFill>
              <a:latin typeface="Calibri" pitchFamily="34" charset="0"/>
            </a:endParaRPr>
          </a:p>
        </p:txBody>
      </p:sp>
      <p:sp>
        <p:nvSpPr>
          <p:cNvPr id="5" name="Rectangle 4"/>
          <p:cNvSpPr/>
          <p:nvPr/>
        </p:nvSpPr>
        <p:spPr>
          <a:xfrm>
            <a:off x="0" y="0"/>
            <a:ext cx="9144000" cy="4762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0" y="0"/>
            <a:ext cx="9144000" cy="4762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Misconceptions</a:t>
            </a:r>
          </a:p>
        </p:txBody>
      </p:sp>
      <p:pic>
        <p:nvPicPr>
          <p:cNvPr id="13324" name="Picture 12" descr="http://www.gobrick.com/Portals/25/Gallery/Album/179/811_S4256.jpg"/>
          <p:cNvPicPr>
            <a:picLocks noChangeAspect="1" noChangeArrowheads="1"/>
          </p:cNvPicPr>
          <p:nvPr/>
        </p:nvPicPr>
        <p:blipFill>
          <a:blip r:embed="rId3" cstate="email"/>
          <a:srcRect/>
          <a:stretch>
            <a:fillRect/>
          </a:stretch>
        </p:blipFill>
        <p:spPr bwMode="auto">
          <a:xfrm>
            <a:off x="4038600" y="609600"/>
            <a:ext cx="5105400" cy="3303495"/>
          </a:xfrm>
          <a:prstGeom prst="rect">
            <a:avLst/>
          </a:prstGeom>
          <a:ln>
            <a:noFill/>
          </a:ln>
          <a:effectLst>
            <a:softEdge rad="112500"/>
          </a:effectLst>
        </p:spPr>
      </p:pic>
      <p:pic>
        <p:nvPicPr>
          <p:cNvPr id="54274" name="Picture 2" descr="http://www.gobrick.com/Portals/25/Gallery/Album/131/721_S5386.jpg"/>
          <p:cNvPicPr>
            <a:picLocks noChangeAspect="1" noChangeArrowheads="1"/>
          </p:cNvPicPr>
          <p:nvPr/>
        </p:nvPicPr>
        <p:blipFill>
          <a:blip r:embed="rId4" cstate="email"/>
          <a:srcRect/>
          <a:stretch>
            <a:fillRect/>
          </a:stretch>
        </p:blipFill>
        <p:spPr bwMode="auto">
          <a:xfrm>
            <a:off x="76200" y="3862192"/>
            <a:ext cx="5334000" cy="2995808"/>
          </a:xfrm>
          <a:prstGeom prst="rect">
            <a:avLst/>
          </a:prstGeom>
          <a:ln>
            <a:noFill/>
          </a:ln>
          <a:effectLst>
            <a:softEdge rad="112500"/>
          </a:effectLst>
        </p:spPr>
      </p:pic>
    </p:spTree>
  </p:cSld>
  <p:clrMapOvr>
    <a:masterClrMapping/>
  </p:clrMapOvr>
  <p:transition advClick="0" advTm="29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304800"/>
            <a:ext cx="7772400" cy="1470025"/>
          </a:xfrm>
          <a:prstGeom prst="rect">
            <a:avLst/>
          </a:prstGeom>
          <a:noFill/>
          <a:ln>
            <a:noFill/>
          </a:ln>
          <a:extLst>
            <a:ext uri="{909E8E84-426E-40DD-AFC4-6F175D3DCCD1}"/>
            <a:ext uri="{91240B29-F687-4F45-9708-019B960494DF}"/>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b="1" dirty="0" smtClean="0">
              <a:solidFill>
                <a:schemeClr val="bg1"/>
              </a:solidFill>
              <a:latin typeface="+mn-lt"/>
            </a:endParaRPr>
          </a:p>
        </p:txBody>
      </p:sp>
      <p:sp>
        <p:nvSpPr>
          <p:cNvPr id="18435" name="Rectangle 3"/>
          <p:cNvSpPr txBox="1">
            <a:spLocks noChangeArrowheads="1"/>
          </p:cNvSpPr>
          <p:nvPr/>
        </p:nvSpPr>
        <p:spPr bwMode="auto">
          <a:xfrm>
            <a:off x="609600" y="1676400"/>
            <a:ext cx="8077200" cy="3733800"/>
          </a:xfrm>
          <a:prstGeom prst="rect">
            <a:avLst/>
          </a:prstGeom>
          <a:noFill/>
          <a:ln w="9525">
            <a:noFill/>
            <a:miter lim="800000"/>
            <a:headEnd/>
            <a:tailEnd/>
          </a:ln>
        </p:spPr>
        <p:txBody>
          <a:bodyPr/>
          <a:lstStyle/>
          <a:p>
            <a:pPr marL="342900" indent="-342900">
              <a:spcBef>
                <a:spcPct val="20000"/>
              </a:spcBef>
              <a:buFont typeface="Arial" charset="0"/>
              <a:buChar char="•"/>
            </a:pPr>
            <a:endParaRPr lang="en-US" sz="3200">
              <a:solidFill>
                <a:schemeClr val="bg1"/>
              </a:solidFill>
              <a:latin typeface="Calibri" pitchFamily="34" charset="0"/>
            </a:endParaRPr>
          </a:p>
        </p:txBody>
      </p:sp>
      <p:sp>
        <p:nvSpPr>
          <p:cNvPr id="5" name="Rectangle 4"/>
          <p:cNvSpPr/>
          <p:nvPr/>
        </p:nvSpPr>
        <p:spPr>
          <a:xfrm>
            <a:off x="0" y="0"/>
            <a:ext cx="9144000" cy="4762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Misconceptions</a:t>
            </a:r>
          </a:p>
        </p:txBody>
      </p:sp>
      <p:pic>
        <p:nvPicPr>
          <p:cNvPr id="65538" name="Picture 2" descr="7497 E 10th Ave, Denver, CO 80230"/>
          <p:cNvPicPr>
            <a:picLocks noChangeAspect="1" noChangeArrowheads="1"/>
          </p:cNvPicPr>
          <p:nvPr/>
        </p:nvPicPr>
        <p:blipFill>
          <a:blip r:embed="rId3" cstate="email"/>
          <a:srcRect/>
          <a:stretch>
            <a:fillRect/>
          </a:stretch>
        </p:blipFill>
        <p:spPr bwMode="auto">
          <a:xfrm>
            <a:off x="2438400" y="1981200"/>
            <a:ext cx="4064000" cy="2667000"/>
          </a:xfrm>
          <a:prstGeom prst="rect">
            <a:avLst/>
          </a:prstGeom>
          <a:ln>
            <a:noFill/>
          </a:ln>
          <a:effectLst>
            <a:softEdge rad="112500"/>
          </a:effectLst>
        </p:spPr>
      </p:pic>
    </p:spTree>
  </p:cSld>
  <p:clrMapOvr>
    <a:masterClrMapping/>
  </p:clrMapOvr>
  <p:transition advClick="0" advTm="124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304800"/>
            <a:ext cx="7772400" cy="1470025"/>
          </a:xfrm>
          <a:prstGeom prst="rect">
            <a:avLst/>
          </a:prstGeom>
          <a:noFill/>
          <a:ln>
            <a:noFill/>
          </a:ln>
          <a:extLst>
            <a:ext uri="{909E8E84-426E-40DD-AFC4-6F175D3DCCD1}"/>
            <a:ext uri="{91240B29-F687-4F45-9708-019B960494DF}"/>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b="1" dirty="0" smtClean="0">
              <a:solidFill>
                <a:schemeClr val="bg1"/>
              </a:solidFill>
              <a:latin typeface="+mn-lt"/>
            </a:endParaRPr>
          </a:p>
        </p:txBody>
      </p:sp>
      <p:sp>
        <p:nvSpPr>
          <p:cNvPr id="19459" name="Rectangle 3"/>
          <p:cNvSpPr txBox="1">
            <a:spLocks noChangeArrowheads="1"/>
          </p:cNvSpPr>
          <p:nvPr/>
        </p:nvSpPr>
        <p:spPr bwMode="auto">
          <a:xfrm>
            <a:off x="609600" y="1676400"/>
            <a:ext cx="8077200" cy="3733800"/>
          </a:xfrm>
          <a:prstGeom prst="rect">
            <a:avLst/>
          </a:prstGeom>
          <a:noFill/>
          <a:ln w="9525">
            <a:noFill/>
            <a:miter lim="800000"/>
            <a:headEnd/>
            <a:tailEnd/>
          </a:ln>
        </p:spPr>
        <p:txBody>
          <a:bodyPr/>
          <a:lstStyle/>
          <a:p>
            <a:pPr marL="342900" indent="-342900">
              <a:spcBef>
                <a:spcPct val="20000"/>
              </a:spcBef>
              <a:buFont typeface="Arial" charset="0"/>
              <a:buChar char="•"/>
            </a:pPr>
            <a:endParaRPr lang="en-US" sz="3200">
              <a:solidFill>
                <a:schemeClr val="bg1"/>
              </a:solidFill>
              <a:latin typeface="Calibri" pitchFamily="34" charset="0"/>
            </a:endParaRPr>
          </a:p>
        </p:txBody>
      </p:sp>
      <p:sp>
        <p:nvSpPr>
          <p:cNvPr id="5" name="Rectangle 4"/>
          <p:cNvSpPr/>
          <p:nvPr/>
        </p:nvSpPr>
        <p:spPr>
          <a:xfrm>
            <a:off x="0" y="0"/>
            <a:ext cx="9144000" cy="4762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Misconceptions</a:t>
            </a:r>
          </a:p>
        </p:txBody>
      </p:sp>
      <p:pic>
        <p:nvPicPr>
          <p:cNvPr id="19461" name="Picture 5" descr="Eagle 11.JPG"/>
          <p:cNvPicPr>
            <a:picLocks noChangeAspect="1"/>
          </p:cNvPicPr>
          <p:nvPr/>
        </p:nvPicPr>
        <p:blipFill>
          <a:blip r:embed="rId3" cstate="email"/>
          <a:srcRect/>
          <a:stretch>
            <a:fillRect/>
          </a:stretch>
        </p:blipFill>
        <p:spPr bwMode="auto">
          <a:xfrm>
            <a:off x="0" y="457200"/>
            <a:ext cx="9144000" cy="6248400"/>
          </a:xfrm>
          <a:prstGeom prst="rect">
            <a:avLst/>
          </a:prstGeom>
          <a:noFill/>
          <a:ln w="9525">
            <a:noFill/>
            <a:miter lim="800000"/>
            <a:headEnd/>
            <a:tailEnd/>
          </a:ln>
        </p:spPr>
      </p:pic>
    </p:spTree>
  </p:cSld>
  <p:clrMapOvr>
    <a:masterClrMapping/>
  </p:clrMapOvr>
  <p:transition advClick="0" advTm="107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AIA Logo"/>
          <p:cNvPicPr>
            <a:picLocks noChangeAspect="1" noChangeArrowheads="1"/>
          </p:cNvPicPr>
          <p:nvPr/>
        </p:nvPicPr>
        <p:blipFill>
          <a:blip r:embed="rId4" cstate="email"/>
          <a:srcRect/>
          <a:stretch>
            <a:fillRect/>
          </a:stretch>
        </p:blipFill>
        <p:spPr bwMode="auto">
          <a:xfrm>
            <a:off x="0" y="5732463"/>
            <a:ext cx="1173163" cy="1125537"/>
          </a:xfrm>
          <a:prstGeom prst="rect">
            <a:avLst/>
          </a:prstGeom>
          <a:noFill/>
          <a:ln w="9525">
            <a:noFill/>
            <a:miter lim="800000"/>
            <a:headEnd/>
            <a:tailEnd/>
          </a:ln>
        </p:spPr>
      </p:pic>
      <p:sp>
        <p:nvSpPr>
          <p:cNvPr id="6" name="TextBox 5"/>
          <p:cNvSpPr txBox="1"/>
          <p:nvPr/>
        </p:nvSpPr>
        <p:spPr>
          <a:xfrm>
            <a:off x="2514600" y="4724400"/>
            <a:ext cx="4114800" cy="954088"/>
          </a:xfrm>
          <a:prstGeom prst="rect">
            <a:avLst/>
          </a:prstGeom>
          <a:noFill/>
        </p:spPr>
        <p:txBody>
          <a:bodyPr>
            <a:spAutoFit/>
          </a:bodyPr>
          <a:lstStyle/>
          <a:p>
            <a:pPr algn="ctr">
              <a:defRPr/>
            </a:pPr>
            <a:r>
              <a:rPr lang="en-US" sz="2800" b="1" dirty="0">
                <a:solidFill>
                  <a:schemeClr val="bg1"/>
                </a:solidFill>
                <a:latin typeface="+mn-lt"/>
              </a:rPr>
              <a:t>AIA Continuing Education</a:t>
            </a:r>
          </a:p>
          <a:p>
            <a:pPr algn="ctr">
              <a:defRPr/>
            </a:pPr>
            <a:r>
              <a:rPr lang="en-US" sz="2800" b="1" dirty="0">
                <a:solidFill>
                  <a:schemeClr val="bg1"/>
                </a:solidFill>
                <a:latin typeface="+mn-lt"/>
              </a:rPr>
              <a:t>1.5 CEU (SD &amp; HSW)</a:t>
            </a:r>
          </a:p>
        </p:txBody>
      </p:sp>
      <p:sp>
        <p:nvSpPr>
          <p:cNvPr id="3" name="Rectangle 2"/>
          <p:cNvSpPr/>
          <p:nvPr/>
        </p:nvSpPr>
        <p:spPr>
          <a:xfrm>
            <a:off x="0" y="0"/>
            <a:ext cx="9144000" cy="4762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Community Planning – Designing with Masonry</a:t>
            </a:r>
          </a:p>
        </p:txBody>
      </p:sp>
      <p:sp>
        <p:nvSpPr>
          <p:cNvPr id="4" name="TextBox 3"/>
          <p:cNvSpPr txBox="1"/>
          <p:nvPr/>
        </p:nvSpPr>
        <p:spPr>
          <a:xfrm>
            <a:off x="190500" y="0"/>
            <a:ext cx="8763000" cy="461963"/>
          </a:xfrm>
          <a:prstGeom prst="rect">
            <a:avLst/>
          </a:prstGeom>
          <a:noFill/>
        </p:spPr>
        <p:txBody>
          <a:bodyPr>
            <a:spAutoFit/>
          </a:bodyPr>
          <a:lstStyle/>
          <a:p>
            <a:pPr algn="ctr">
              <a:defRPr/>
            </a:pPr>
            <a:endParaRPr lang="en-US" sz="2400" spc="600" dirty="0">
              <a:solidFill>
                <a:schemeClr val="bg1"/>
              </a:solidFill>
              <a:latin typeface="+mj-lt"/>
            </a:endParaRPr>
          </a:p>
        </p:txBody>
      </p:sp>
      <p:pic>
        <p:nvPicPr>
          <p:cNvPr id="2054" name="Picture 1"/>
          <p:cNvPicPr>
            <a:picLocks noChangeAspect="1" noChangeArrowheads="1"/>
          </p:cNvPicPr>
          <p:nvPr/>
        </p:nvPicPr>
        <p:blipFill>
          <a:blip r:embed="rId5" cstate="email"/>
          <a:stretch>
            <a:fillRect/>
          </a:stretch>
        </p:blipFill>
        <p:spPr bwMode="auto">
          <a:xfrm>
            <a:off x="0" y="468313"/>
            <a:ext cx="9144000" cy="4027289"/>
          </a:xfrm>
          <a:prstGeom prst="rect">
            <a:avLst/>
          </a:prstGeom>
          <a:noFill/>
          <a:ln>
            <a:noFill/>
          </a:ln>
        </p:spPr>
      </p:pic>
      <p:pic>
        <p:nvPicPr>
          <p:cNvPr id="7" name="Community Planning Jessica Ibanez.mp3">
            <a:hlinkClick r:id="" action="ppaction://media"/>
          </p:cNvPr>
          <p:cNvPicPr>
            <a:picLocks noRot="1" noChangeAspect="1"/>
          </p:cNvPicPr>
          <p:nvPr>
            <a:audioFile r:link="rId1"/>
          </p:nvPr>
        </p:nvPicPr>
        <p:blipFill>
          <a:blip r:embed="rId6" cstate="email"/>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Click="0" advTm="3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38">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304800"/>
            <a:ext cx="7772400" cy="1470025"/>
          </a:xfrm>
          <a:prstGeom prst="rect">
            <a:avLst/>
          </a:prstGeom>
          <a:noFill/>
          <a:ln>
            <a:noFill/>
          </a:ln>
          <a:extLst>
            <a:ext uri="{909E8E84-426E-40DD-AFC4-6F175D3DCCD1}"/>
            <a:ext uri="{91240B29-F687-4F45-9708-019B960494DF}"/>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b="1" dirty="0" smtClean="0">
              <a:solidFill>
                <a:schemeClr val="bg1"/>
              </a:solidFill>
              <a:latin typeface="+mn-lt"/>
            </a:endParaRPr>
          </a:p>
        </p:txBody>
      </p:sp>
      <p:sp>
        <p:nvSpPr>
          <p:cNvPr id="5" name="Rectangle 4"/>
          <p:cNvSpPr/>
          <p:nvPr/>
        </p:nvSpPr>
        <p:spPr>
          <a:xfrm>
            <a:off x="0" y="0"/>
            <a:ext cx="9144000" cy="4762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484" name="TextBox 5"/>
          <p:cNvSpPr txBox="1">
            <a:spLocks noChangeArrowheads="1"/>
          </p:cNvSpPr>
          <p:nvPr/>
        </p:nvSpPr>
        <p:spPr bwMode="auto">
          <a:xfrm>
            <a:off x="0" y="3048000"/>
            <a:ext cx="9144000" cy="584200"/>
          </a:xfrm>
          <a:prstGeom prst="rect">
            <a:avLst/>
          </a:prstGeom>
          <a:noFill/>
          <a:ln w="9525">
            <a:noFill/>
            <a:miter lim="800000"/>
            <a:headEnd/>
            <a:tailEnd/>
          </a:ln>
        </p:spPr>
        <p:txBody>
          <a:bodyPr>
            <a:spAutoFit/>
          </a:bodyPr>
          <a:lstStyle/>
          <a:p>
            <a:pPr algn="ctr"/>
            <a:r>
              <a:rPr lang="en-US" sz="3200">
                <a:solidFill>
                  <a:schemeClr val="bg1"/>
                </a:solidFill>
              </a:rPr>
              <a:t>Benefits of Masonry Based Design Policy</a:t>
            </a:r>
          </a:p>
        </p:txBody>
      </p:sp>
    </p:spTree>
  </p:cSld>
  <p:clrMapOvr>
    <a:masterClrMapping/>
  </p:clrMapOvr>
  <p:transition advClick="0" advTm="18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304800"/>
            <a:ext cx="7772400" cy="1470025"/>
          </a:xfrm>
          <a:prstGeom prst="rect">
            <a:avLst/>
          </a:prstGeom>
          <a:noFill/>
          <a:ln>
            <a:noFill/>
          </a:ln>
          <a:extLst>
            <a:ext uri="{909E8E84-426E-40DD-AFC4-6F175D3DCCD1}"/>
            <a:ext uri="{91240B29-F687-4F45-9708-019B960494DF}"/>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b="1" dirty="0" smtClean="0">
              <a:solidFill>
                <a:schemeClr val="bg1"/>
              </a:solidFill>
              <a:latin typeface="+mn-lt"/>
            </a:endParaRPr>
          </a:p>
        </p:txBody>
      </p:sp>
      <p:sp>
        <p:nvSpPr>
          <p:cNvPr id="21507" name="Rectangle 3"/>
          <p:cNvSpPr txBox="1">
            <a:spLocks noChangeArrowheads="1"/>
          </p:cNvSpPr>
          <p:nvPr/>
        </p:nvSpPr>
        <p:spPr bwMode="auto">
          <a:xfrm>
            <a:off x="609600" y="1676400"/>
            <a:ext cx="8077200" cy="3733800"/>
          </a:xfrm>
          <a:prstGeom prst="rect">
            <a:avLst/>
          </a:prstGeom>
          <a:noFill/>
          <a:ln w="9525">
            <a:noFill/>
            <a:miter lim="800000"/>
            <a:headEnd/>
            <a:tailEnd/>
          </a:ln>
        </p:spPr>
        <p:txBody>
          <a:bodyPr/>
          <a:lstStyle/>
          <a:p>
            <a:pPr marL="342900" indent="-342900">
              <a:spcBef>
                <a:spcPct val="20000"/>
              </a:spcBef>
              <a:buFont typeface="Arial" charset="0"/>
              <a:buChar char="•"/>
            </a:pPr>
            <a:endParaRPr lang="en-US" sz="3200">
              <a:solidFill>
                <a:schemeClr val="bg1"/>
              </a:solidFill>
              <a:latin typeface="Calibri" pitchFamily="34" charset="0"/>
            </a:endParaRPr>
          </a:p>
        </p:txBody>
      </p:sp>
      <p:sp>
        <p:nvSpPr>
          <p:cNvPr id="5" name="Rectangle 4"/>
          <p:cNvSpPr/>
          <p:nvPr/>
        </p:nvSpPr>
        <p:spPr>
          <a:xfrm>
            <a:off x="0" y="0"/>
            <a:ext cx="9144000" cy="4762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1509" name="Picture 4" descr="http://www.shop.org/image/image_gallery?img_id=3821"/>
          <p:cNvPicPr>
            <a:picLocks noChangeAspect="1" noChangeArrowheads="1"/>
          </p:cNvPicPr>
          <p:nvPr/>
        </p:nvPicPr>
        <p:blipFill>
          <a:blip r:embed="rId3" cstate="email"/>
          <a:srcRect/>
          <a:stretch>
            <a:fillRect/>
          </a:stretch>
        </p:blipFill>
        <p:spPr bwMode="auto">
          <a:xfrm>
            <a:off x="4495800" y="609600"/>
            <a:ext cx="4483100" cy="2946400"/>
          </a:xfrm>
          <a:prstGeom prst="rect">
            <a:avLst/>
          </a:prstGeom>
          <a:noFill/>
          <a:ln w="9525">
            <a:noFill/>
            <a:miter lim="800000"/>
            <a:headEnd/>
            <a:tailEnd/>
          </a:ln>
        </p:spPr>
      </p:pic>
      <p:pic>
        <p:nvPicPr>
          <p:cNvPr id="21510" name="Picture 6" descr="http://media.point2.com/p2a/htmltext/1c11/939e/0fd3/b34a8714e8affd3322a0/original.jpg"/>
          <p:cNvPicPr>
            <a:picLocks noChangeAspect="1" noChangeArrowheads="1"/>
          </p:cNvPicPr>
          <p:nvPr/>
        </p:nvPicPr>
        <p:blipFill>
          <a:blip r:embed="rId4" cstate="email"/>
          <a:srcRect/>
          <a:stretch>
            <a:fillRect/>
          </a:stretch>
        </p:blipFill>
        <p:spPr bwMode="auto">
          <a:xfrm>
            <a:off x="228600" y="3543300"/>
            <a:ext cx="4191000" cy="3143250"/>
          </a:xfrm>
          <a:prstGeom prst="rect">
            <a:avLst/>
          </a:prstGeom>
          <a:noFill/>
          <a:ln w="9525">
            <a:noFill/>
            <a:miter lim="800000"/>
            <a:headEnd/>
            <a:tailEnd/>
          </a:ln>
        </p:spPr>
      </p:pic>
      <p:sp>
        <p:nvSpPr>
          <p:cNvPr id="21511" name="TextBox 6"/>
          <p:cNvSpPr txBox="1">
            <a:spLocks noChangeArrowheads="1"/>
          </p:cNvSpPr>
          <p:nvPr/>
        </p:nvSpPr>
        <p:spPr bwMode="auto">
          <a:xfrm>
            <a:off x="3802063" y="87313"/>
            <a:ext cx="1531937" cy="369887"/>
          </a:xfrm>
          <a:prstGeom prst="rect">
            <a:avLst/>
          </a:prstGeom>
          <a:noFill/>
          <a:ln w="9525">
            <a:noFill/>
            <a:miter lim="800000"/>
            <a:headEnd/>
            <a:tailEnd/>
          </a:ln>
        </p:spPr>
        <p:txBody>
          <a:bodyPr wrap="none">
            <a:spAutoFit/>
          </a:bodyPr>
          <a:lstStyle/>
          <a:p>
            <a:r>
              <a:rPr lang="en-US">
                <a:solidFill>
                  <a:schemeClr val="bg1"/>
                </a:solidFill>
              </a:rPr>
              <a:t>Public Safety</a:t>
            </a:r>
          </a:p>
        </p:txBody>
      </p:sp>
    </p:spTree>
  </p:cSld>
  <p:clrMapOvr>
    <a:masterClrMapping/>
  </p:clrMapOvr>
  <p:transition advClick="0" advTm="10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304800"/>
            <a:ext cx="7772400" cy="1470025"/>
          </a:xfrm>
          <a:prstGeom prst="rect">
            <a:avLst/>
          </a:prstGeom>
          <a:noFill/>
          <a:ln>
            <a:noFill/>
          </a:ln>
          <a:extLst>
            <a:ext uri="{909E8E84-426E-40DD-AFC4-6F175D3DCCD1}"/>
            <a:ext uri="{91240B29-F687-4F45-9708-019B960494DF}"/>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b="1" dirty="0" smtClean="0">
              <a:solidFill>
                <a:schemeClr val="bg1"/>
              </a:solidFill>
              <a:latin typeface="+mn-lt"/>
            </a:endParaRPr>
          </a:p>
        </p:txBody>
      </p:sp>
      <p:sp>
        <p:nvSpPr>
          <p:cNvPr id="22531" name="Rectangle 3"/>
          <p:cNvSpPr txBox="1">
            <a:spLocks noChangeArrowheads="1"/>
          </p:cNvSpPr>
          <p:nvPr/>
        </p:nvSpPr>
        <p:spPr bwMode="auto">
          <a:xfrm>
            <a:off x="609600" y="1676400"/>
            <a:ext cx="8077200" cy="3733800"/>
          </a:xfrm>
          <a:prstGeom prst="rect">
            <a:avLst/>
          </a:prstGeom>
          <a:noFill/>
          <a:ln w="9525">
            <a:noFill/>
            <a:miter lim="800000"/>
            <a:headEnd/>
            <a:tailEnd/>
          </a:ln>
        </p:spPr>
        <p:txBody>
          <a:bodyPr/>
          <a:lstStyle/>
          <a:p>
            <a:pPr marL="342900" indent="-342900">
              <a:spcBef>
                <a:spcPct val="20000"/>
              </a:spcBef>
              <a:buFont typeface="Arial" charset="0"/>
              <a:buChar char="•"/>
            </a:pPr>
            <a:endParaRPr lang="en-US" sz="3200">
              <a:solidFill>
                <a:schemeClr val="bg1"/>
              </a:solidFill>
              <a:latin typeface="Calibri" pitchFamily="34" charset="0"/>
            </a:endParaRPr>
          </a:p>
        </p:txBody>
      </p:sp>
      <p:sp>
        <p:nvSpPr>
          <p:cNvPr id="5" name="Rectangle 4"/>
          <p:cNvSpPr/>
          <p:nvPr/>
        </p:nvSpPr>
        <p:spPr>
          <a:xfrm>
            <a:off x="0" y="0"/>
            <a:ext cx="9144000" cy="4762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33" name="TextBox 5"/>
          <p:cNvSpPr txBox="1">
            <a:spLocks noChangeArrowheads="1"/>
          </p:cNvSpPr>
          <p:nvPr/>
        </p:nvSpPr>
        <p:spPr bwMode="auto">
          <a:xfrm>
            <a:off x="0" y="6211888"/>
            <a:ext cx="2403475" cy="646112"/>
          </a:xfrm>
          <a:prstGeom prst="rect">
            <a:avLst/>
          </a:prstGeom>
          <a:noFill/>
          <a:ln w="9525">
            <a:noFill/>
            <a:miter lim="800000"/>
            <a:headEnd/>
            <a:tailEnd/>
          </a:ln>
        </p:spPr>
        <p:txBody>
          <a:bodyPr wrap="none">
            <a:spAutoFit/>
          </a:bodyPr>
          <a:lstStyle/>
          <a:p>
            <a:r>
              <a:rPr lang="en-US">
                <a:solidFill>
                  <a:schemeClr val="bg1"/>
                </a:solidFill>
              </a:rPr>
              <a:t>Photo by RJ Sangosti</a:t>
            </a:r>
          </a:p>
          <a:p>
            <a:r>
              <a:rPr lang="en-US">
                <a:solidFill>
                  <a:schemeClr val="bg1"/>
                </a:solidFill>
              </a:rPr>
              <a:t>The Denver Post</a:t>
            </a:r>
          </a:p>
        </p:txBody>
      </p:sp>
      <p:pic>
        <p:nvPicPr>
          <p:cNvPr id="22534" name="Picture 4" descr="http://extras.mnginteractive.com/live/media/site36/2012/0628/20120628_115633_MirrorLakeMajesticDriveBefore.jpg"/>
          <p:cNvPicPr>
            <a:picLocks noChangeAspect="1" noChangeArrowheads="1"/>
          </p:cNvPicPr>
          <p:nvPr/>
        </p:nvPicPr>
        <p:blipFill>
          <a:blip r:embed="rId3" cstate="email"/>
          <a:srcRect/>
          <a:stretch>
            <a:fillRect/>
          </a:stretch>
        </p:blipFill>
        <p:spPr bwMode="auto">
          <a:xfrm>
            <a:off x="0" y="0"/>
            <a:ext cx="4953000" cy="3565525"/>
          </a:xfrm>
          <a:prstGeom prst="rect">
            <a:avLst/>
          </a:prstGeom>
          <a:noFill/>
          <a:ln w="9525">
            <a:noFill/>
            <a:miter lim="800000"/>
            <a:headEnd/>
            <a:tailEnd/>
          </a:ln>
        </p:spPr>
      </p:pic>
      <p:pic>
        <p:nvPicPr>
          <p:cNvPr id="22535" name="Picture 6" descr="http://extras.mnginteractive.com/live/media/site36/2012/0628/20120628__20120628_115702_MirrorLakeMajesticDriveAfter2%7Ep1.jpg"/>
          <p:cNvPicPr>
            <a:picLocks noChangeAspect="1" noChangeArrowheads="1"/>
          </p:cNvPicPr>
          <p:nvPr/>
        </p:nvPicPr>
        <p:blipFill>
          <a:blip r:embed="rId4" cstate="email"/>
          <a:srcRect/>
          <a:stretch>
            <a:fillRect/>
          </a:stretch>
        </p:blipFill>
        <p:spPr bwMode="auto">
          <a:xfrm>
            <a:off x="4038600" y="3675063"/>
            <a:ext cx="5105400" cy="3182937"/>
          </a:xfrm>
          <a:prstGeom prst="rect">
            <a:avLst/>
          </a:prstGeom>
          <a:noFill/>
          <a:ln w="9525">
            <a:noFill/>
            <a:miter lim="800000"/>
            <a:headEnd/>
            <a:tailEnd/>
          </a:ln>
        </p:spPr>
      </p:pic>
      <p:sp>
        <p:nvSpPr>
          <p:cNvPr id="22536" name="TextBox 7"/>
          <p:cNvSpPr txBox="1">
            <a:spLocks noChangeArrowheads="1"/>
          </p:cNvSpPr>
          <p:nvPr/>
        </p:nvSpPr>
        <p:spPr bwMode="auto">
          <a:xfrm>
            <a:off x="5410200" y="1447800"/>
            <a:ext cx="3251200" cy="954088"/>
          </a:xfrm>
          <a:prstGeom prst="rect">
            <a:avLst/>
          </a:prstGeom>
          <a:noFill/>
          <a:ln w="9525">
            <a:noFill/>
            <a:miter lim="800000"/>
            <a:headEnd/>
            <a:tailEnd/>
          </a:ln>
        </p:spPr>
        <p:txBody>
          <a:bodyPr wrap="none">
            <a:spAutoFit/>
          </a:bodyPr>
          <a:lstStyle/>
          <a:p>
            <a:r>
              <a:rPr lang="en-US" sz="2800">
                <a:solidFill>
                  <a:schemeClr val="bg1"/>
                </a:solidFill>
              </a:rPr>
              <a:t>Waldo Canyon Fire</a:t>
            </a:r>
          </a:p>
          <a:p>
            <a:r>
              <a:rPr lang="en-US" sz="2800">
                <a:solidFill>
                  <a:schemeClr val="bg1"/>
                </a:solidFill>
              </a:rPr>
              <a:t>Colorado Springs</a:t>
            </a:r>
          </a:p>
        </p:txBody>
      </p:sp>
    </p:spTree>
  </p:cSld>
  <p:clrMapOvr>
    <a:masterClrMapping/>
  </p:clrMapOvr>
  <p:transition advClick="0" advTm="118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304800"/>
            <a:ext cx="7772400" cy="1470025"/>
          </a:xfrm>
          <a:prstGeom prst="rect">
            <a:avLst/>
          </a:prstGeom>
          <a:noFill/>
          <a:ln>
            <a:noFill/>
          </a:ln>
          <a:extLst>
            <a:ext uri="{909E8E84-426E-40DD-AFC4-6F175D3DCCD1}"/>
            <a:ext uri="{91240B29-F687-4F45-9708-019B960494DF}"/>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b="1" dirty="0" smtClean="0">
              <a:solidFill>
                <a:schemeClr val="bg1"/>
              </a:solidFill>
              <a:latin typeface="+mn-lt"/>
            </a:endParaRPr>
          </a:p>
        </p:txBody>
      </p:sp>
      <p:sp>
        <p:nvSpPr>
          <p:cNvPr id="23555" name="Rectangle 3"/>
          <p:cNvSpPr txBox="1">
            <a:spLocks noChangeArrowheads="1"/>
          </p:cNvSpPr>
          <p:nvPr/>
        </p:nvSpPr>
        <p:spPr bwMode="auto">
          <a:xfrm>
            <a:off x="609600" y="1676400"/>
            <a:ext cx="8077200" cy="3733800"/>
          </a:xfrm>
          <a:prstGeom prst="rect">
            <a:avLst/>
          </a:prstGeom>
          <a:noFill/>
          <a:ln w="9525">
            <a:noFill/>
            <a:miter lim="800000"/>
            <a:headEnd/>
            <a:tailEnd/>
          </a:ln>
        </p:spPr>
        <p:txBody>
          <a:bodyPr/>
          <a:lstStyle/>
          <a:p>
            <a:pPr marL="342900" indent="-342900">
              <a:spcBef>
                <a:spcPct val="20000"/>
              </a:spcBef>
              <a:buFont typeface="Arial" charset="0"/>
              <a:buChar char="•"/>
            </a:pPr>
            <a:endParaRPr lang="en-US" sz="3200">
              <a:solidFill>
                <a:schemeClr val="bg1"/>
              </a:solidFill>
              <a:latin typeface="Calibri" pitchFamily="34" charset="0"/>
            </a:endParaRPr>
          </a:p>
        </p:txBody>
      </p:sp>
      <p:sp>
        <p:nvSpPr>
          <p:cNvPr id="5" name="Rectangle 4"/>
          <p:cNvSpPr/>
          <p:nvPr/>
        </p:nvSpPr>
        <p:spPr>
          <a:xfrm>
            <a:off x="0" y="0"/>
            <a:ext cx="9144000" cy="4762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Lowry (Denver/Aurora, CO) Redevelopment</a:t>
            </a:r>
          </a:p>
        </p:txBody>
      </p:sp>
      <p:sp>
        <p:nvSpPr>
          <p:cNvPr id="23557" name="Content Placeholder 6"/>
          <p:cNvSpPr>
            <a:spLocks noGrp="1"/>
          </p:cNvSpPr>
          <p:nvPr>
            <p:ph idx="1"/>
          </p:nvPr>
        </p:nvSpPr>
        <p:spPr/>
        <p:txBody>
          <a:bodyPr/>
          <a:lstStyle/>
          <a:p>
            <a:endParaRPr lang="en-US" smtClean="0"/>
          </a:p>
        </p:txBody>
      </p:sp>
      <p:pic>
        <p:nvPicPr>
          <p:cNvPr id="23558" name="Picture 2" descr="http://www.lowry.org/images/logo.png"/>
          <p:cNvPicPr>
            <a:picLocks noChangeAspect="1" noChangeArrowheads="1"/>
          </p:cNvPicPr>
          <p:nvPr/>
        </p:nvPicPr>
        <p:blipFill>
          <a:blip r:embed="rId3" cstate="email"/>
          <a:srcRect/>
          <a:stretch>
            <a:fillRect/>
          </a:stretch>
        </p:blipFill>
        <p:spPr bwMode="auto">
          <a:xfrm>
            <a:off x="2362200" y="2209800"/>
            <a:ext cx="4502150" cy="2971800"/>
          </a:xfrm>
          <a:prstGeom prst="rect">
            <a:avLst/>
          </a:prstGeom>
          <a:noFill/>
          <a:ln w="9525">
            <a:noFill/>
            <a:miter lim="800000"/>
            <a:headEnd/>
            <a:tailEnd/>
          </a:ln>
        </p:spPr>
      </p:pic>
    </p:spTree>
  </p:cSld>
  <p:clrMapOvr>
    <a:masterClrMapping/>
  </p:clrMapOvr>
  <p:transition advClick="0" advTm="144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304800"/>
            <a:ext cx="7772400" cy="1470025"/>
          </a:xfrm>
          <a:prstGeom prst="rect">
            <a:avLst/>
          </a:prstGeom>
          <a:noFill/>
          <a:ln>
            <a:noFill/>
          </a:ln>
          <a:extLst>
            <a:ext uri="{909E8E84-426E-40DD-AFC4-6F175D3DCCD1}"/>
            <a:ext uri="{91240B29-F687-4F45-9708-019B960494DF}"/>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b="1" dirty="0" smtClean="0">
              <a:solidFill>
                <a:schemeClr val="bg1"/>
              </a:solidFill>
              <a:latin typeface="+mn-lt"/>
            </a:endParaRPr>
          </a:p>
        </p:txBody>
      </p:sp>
      <p:sp>
        <p:nvSpPr>
          <p:cNvPr id="24579" name="Rectangle 3"/>
          <p:cNvSpPr txBox="1">
            <a:spLocks noChangeArrowheads="1"/>
          </p:cNvSpPr>
          <p:nvPr/>
        </p:nvSpPr>
        <p:spPr bwMode="auto">
          <a:xfrm>
            <a:off x="609600" y="1676400"/>
            <a:ext cx="8077200" cy="3733800"/>
          </a:xfrm>
          <a:prstGeom prst="rect">
            <a:avLst/>
          </a:prstGeom>
          <a:noFill/>
          <a:ln w="9525">
            <a:noFill/>
            <a:miter lim="800000"/>
            <a:headEnd/>
            <a:tailEnd/>
          </a:ln>
        </p:spPr>
        <p:txBody>
          <a:bodyPr/>
          <a:lstStyle/>
          <a:p>
            <a:pPr marL="342900" indent="-342900">
              <a:spcBef>
                <a:spcPct val="20000"/>
              </a:spcBef>
              <a:buFont typeface="Arial" charset="0"/>
              <a:buChar char="•"/>
            </a:pPr>
            <a:endParaRPr lang="en-US" sz="3200">
              <a:solidFill>
                <a:schemeClr val="bg1"/>
              </a:solidFill>
              <a:latin typeface="Calibri" pitchFamily="34" charset="0"/>
            </a:endParaRPr>
          </a:p>
        </p:txBody>
      </p:sp>
      <p:sp>
        <p:nvSpPr>
          <p:cNvPr id="5" name="Rectangle 4"/>
          <p:cNvSpPr/>
          <p:nvPr/>
        </p:nvSpPr>
        <p:spPr>
          <a:xfrm>
            <a:off x="0" y="0"/>
            <a:ext cx="9144000" cy="4762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Lowry (Denver/Aurora, CO) Redevelopment</a:t>
            </a:r>
          </a:p>
        </p:txBody>
      </p:sp>
      <p:sp>
        <p:nvSpPr>
          <p:cNvPr id="24581" name="Content Placeholder 6"/>
          <p:cNvSpPr>
            <a:spLocks noGrp="1"/>
          </p:cNvSpPr>
          <p:nvPr>
            <p:ph idx="1"/>
          </p:nvPr>
        </p:nvSpPr>
        <p:spPr/>
        <p:txBody>
          <a:bodyPr/>
          <a:lstStyle/>
          <a:p>
            <a:endParaRPr lang="en-US" smtClean="0"/>
          </a:p>
        </p:txBody>
      </p:sp>
      <p:pic>
        <p:nvPicPr>
          <p:cNvPr id="24582" name="Picture 4" descr="http://www.apartmentsetc.com/images/gallery/Legends%20at%20Lowry_Denver_Fall_2011_011325178321.JPG"/>
          <p:cNvPicPr>
            <a:picLocks noChangeAspect="1" noChangeArrowheads="1"/>
          </p:cNvPicPr>
          <p:nvPr/>
        </p:nvPicPr>
        <p:blipFill>
          <a:blip r:embed="rId3" cstate="email"/>
          <a:srcRect/>
          <a:stretch>
            <a:fillRect/>
          </a:stretch>
        </p:blipFill>
        <p:spPr bwMode="auto">
          <a:xfrm>
            <a:off x="0" y="457200"/>
            <a:ext cx="5181600" cy="3505200"/>
          </a:xfrm>
          <a:prstGeom prst="rect">
            <a:avLst/>
          </a:prstGeom>
          <a:noFill/>
          <a:ln w="9525">
            <a:noFill/>
            <a:miter lim="800000"/>
            <a:headEnd/>
            <a:tailEnd/>
          </a:ln>
        </p:spPr>
      </p:pic>
      <p:pic>
        <p:nvPicPr>
          <p:cNvPr id="24583" name="Picture 2" descr="http://resources.newhomesource.com/Images/Homes/Berke1294/cdmain_7248496.jpg"/>
          <p:cNvPicPr>
            <a:picLocks noChangeAspect="1" noChangeArrowheads="1"/>
          </p:cNvPicPr>
          <p:nvPr/>
        </p:nvPicPr>
        <p:blipFill>
          <a:blip r:embed="rId4" cstate="email"/>
          <a:srcRect/>
          <a:stretch>
            <a:fillRect/>
          </a:stretch>
        </p:blipFill>
        <p:spPr bwMode="auto">
          <a:xfrm>
            <a:off x="5300663" y="1219200"/>
            <a:ext cx="3614737" cy="1981200"/>
          </a:xfrm>
          <a:prstGeom prst="rect">
            <a:avLst/>
          </a:prstGeom>
          <a:noFill/>
          <a:ln w="9525">
            <a:noFill/>
            <a:miter lim="800000"/>
            <a:headEnd/>
            <a:tailEnd/>
          </a:ln>
        </p:spPr>
      </p:pic>
      <p:pic>
        <p:nvPicPr>
          <p:cNvPr id="24584" name="Picture 4" descr="http://images.hillside-tech.com/JPEG4/1133854A.jpg"/>
          <p:cNvPicPr>
            <a:picLocks noChangeAspect="1" noChangeArrowheads="1"/>
          </p:cNvPicPr>
          <p:nvPr/>
        </p:nvPicPr>
        <p:blipFill>
          <a:blip r:embed="rId5" cstate="email"/>
          <a:srcRect/>
          <a:stretch>
            <a:fillRect/>
          </a:stretch>
        </p:blipFill>
        <p:spPr bwMode="auto">
          <a:xfrm>
            <a:off x="0" y="3954463"/>
            <a:ext cx="4495800" cy="2903537"/>
          </a:xfrm>
          <a:prstGeom prst="rect">
            <a:avLst/>
          </a:prstGeom>
          <a:noFill/>
          <a:ln w="9525">
            <a:noFill/>
            <a:miter lim="800000"/>
            <a:headEnd/>
            <a:tailEnd/>
          </a:ln>
        </p:spPr>
      </p:pic>
      <p:pic>
        <p:nvPicPr>
          <p:cNvPr id="24585" name="Picture 6" descr="Charming Front Porch - 982 Roslyn St, Denver, CO 80230"/>
          <p:cNvPicPr>
            <a:picLocks noChangeAspect="1" noChangeArrowheads="1"/>
          </p:cNvPicPr>
          <p:nvPr/>
        </p:nvPicPr>
        <p:blipFill>
          <a:blip r:embed="rId6" cstate="email"/>
          <a:srcRect/>
          <a:stretch>
            <a:fillRect/>
          </a:stretch>
        </p:blipFill>
        <p:spPr bwMode="auto">
          <a:xfrm>
            <a:off x="4008438" y="3962400"/>
            <a:ext cx="5135562" cy="2895600"/>
          </a:xfrm>
          <a:prstGeom prst="rect">
            <a:avLst/>
          </a:prstGeom>
          <a:noFill/>
          <a:ln w="9525">
            <a:noFill/>
            <a:miter lim="800000"/>
            <a:headEnd/>
            <a:tailEnd/>
          </a:ln>
        </p:spPr>
      </p:pic>
    </p:spTree>
  </p:cSld>
  <p:clrMapOvr>
    <a:masterClrMapping/>
  </p:clrMapOvr>
  <p:transition advClick="0" advTm="23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304800"/>
            <a:ext cx="7772400" cy="1470025"/>
          </a:xfrm>
          <a:prstGeom prst="rect">
            <a:avLst/>
          </a:prstGeom>
          <a:noFill/>
          <a:ln>
            <a:noFill/>
          </a:ln>
          <a:extLst>
            <a:ext uri="{909E8E84-426E-40DD-AFC4-6F175D3DCCD1}"/>
            <a:ext uri="{91240B29-F687-4F45-9708-019B960494DF}"/>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b="1" dirty="0" smtClean="0">
              <a:solidFill>
                <a:schemeClr val="bg1"/>
              </a:solidFill>
              <a:latin typeface="+mn-lt"/>
            </a:endParaRPr>
          </a:p>
        </p:txBody>
      </p:sp>
      <p:sp>
        <p:nvSpPr>
          <p:cNvPr id="25603" name="Rectangle 3"/>
          <p:cNvSpPr txBox="1">
            <a:spLocks noChangeArrowheads="1"/>
          </p:cNvSpPr>
          <p:nvPr/>
        </p:nvSpPr>
        <p:spPr bwMode="auto">
          <a:xfrm>
            <a:off x="609600" y="1676400"/>
            <a:ext cx="8077200" cy="3733800"/>
          </a:xfrm>
          <a:prstGeom prst="rect">
            <a:avLst/>
          </a:prstGeom>
          <a:noFill/>
          <a:ln w="9525">
            <a:noFill/>
            <a:miter lim="800000"/>
            <a:headEnd/>
            <a:tailEnd/>
          </a:ln>
        </p:spPr>
        <p:txBody>
          <a:bodyPr/>
          <a:lstStyle/>
          <a:p>
            <a:pPr marL="342900" indent="-342900">
              <a:spcBef>
                <a:spcPct val="20000"/>
              </a:spcBef>
              <a:buFont typeface="Arial" charset="0"/>
              <a:buChar char="•"/>
            </a:pPr>
            <a:endParaRPr lang="en-US" sz="3200">
              <a:solidFill>
                <a:schemeClr val="bg1"/>
              </a:solidFill>
              <a:latin typeface="Calibri" pitchFamily="34" charset="0"/>
            </a:endParaRPr>
          </a:p>
        </p:txBody>
      </p:sp>
      <p:sp>
        <p:nvSpPr>
          <p:cNvPr id="5" name="Rectangle 4"/>
          <p:cNvSpPr/>
          <p:nvPr/>
        </p:nvSpPr>
        <p:spPr>
          <a:xfrm>
            <a:off x="0" y="0"/>
            <a:ext cx="9144000" cy="4762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Orland Park, IL</a:t>
            </a:r>
          </a:p>
        </p:txBody>
      </p:sp>
      <p:pic>
        <p:nvPicPr>
          <p:cNvPr id="25605" name="Picture 2"/>
          <p:cNvPicPr>
            <a:picLocks noGrp="1" noChangeAspect="1" noChangeArrowheads="1"/>
          </p:cNvPicPr>
          <p:nvPr>
            <p:ph idx="1"/>
          </p:nvPr>
        </p:nvPicPr>
        <p:blipFill>
          <a:blip r:embed="rId3" cstate="email"/>
          <a:srcRect/>
          <a:stretch>
            <a:fillRect/>
          </a:stretch>
        </p:blipFill>
        <p:spPr>
          <a:xfrm>
            <a:off x="0" y="457200"/>
            <a:ext cx="9144000" cy="6858000"/>
          </a:xfrm>
        </p:spPr>
      </p:pic>
    </p:spTree>
  </p:cSld>
  <p:clrMapOvr>
    <a:masterClrMapping/>
  </p:clrMapOvr>
  <p:transition advClick="0" advTm="62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304800"/>
            <a:ext cx="7772400" cy="1470025"/>
          </a:xfrm>
          <a:prstGeom prst="rect">
            <a:avLst/>
          </a:prstGeom>
          <a:noFill/>
          <a:ln>
            <a:noFill/>
          </a:ln>
          <a:extLst>
            <a:ext uri="{909E8E84-426E-40DD-AFC4-6F175D3DCCD1}"/>
            <a:ext uri="{91240B29-F687-4F45-9708-019B960494DF}"/>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b="1" dirty="0" smtClean="0">
              <a:solidFill>
                <a:schemeClr val="bg1"/>
              </a:solidFill>
              <a:latin typeface="+mn-lt"/>
            </a:endParaRPr>
          </a:p>
        </p:txBody>
      </p:sp>
      <p:sp>
        <p:nvSpPr>
          <p:cNvPr id="26627" name="Rectangle 3"/>
          <p:cNvSpPr txBox="1">
            <a:spLocks noChangeArrowheads="1"/>
          </p:cNvSpPr>
          <p:nvPr/>
        </p:nvSpPr>
        <p:spPr bwMode="auto">
          <a:xfrm>
            <a:off x="609600" y="1676400"/>
            <a:ext cx="8077200" cy="3733800"/>
          </a:xfrm>
          <a:prstGeom prst="rect">
            <a:avLst/>
          </a:prstGeom>
          <a:noFill/>
          <a:ln w="9525">
            <a:noFill/>
            <a:miter lim="800000"/>
            <a:headEnd/>
            <a:tailEnd/>
          </a:ln>
        </p:spPr>
        <p:txBody>
          <a:bodyPr/>
          <a:lstStyle/>
          <a:p>
            <a:pPr marL="342900" indent="-342900">
              <a:spcBef>
                <a:spcPct val="20000"/>
              </a:spcBef>
              <a:buFont typeface="Arial" charset="0"/>
              <a:buChar char="•"/>
            </a:pPr>
            <a:endParaRPr lang="en-US" sz="3200">
              <a:solidFill>
                <a:schemeClr val="bg1"/>
              </a:solidFill>
              <a:latin typeface="Calibri" pitchFamily="34" charset="0"/>
            </a:endParaRPr>
          </a:p>
        </p:txBody>
      </p:sp>
      <p:sp>
        <p:nvSpPr>
          <p:cNvPr id="5" name="Rectangle 4"/>
          <p:cNvSpPr/>
          <p:nvPr/>
        </p:nvSpPr>
        <p:spPr>
          <a:xfrm>
            <a:off x="0" y="0"/>
            <a:ext cx="9144000" cy="4762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629" name="TextBox 5"/>
          <p:cNvSpPr txBox="1">
            <a:spLocks noChangeArrowheads="1"/>
          </p:cNvSpPr>
          <p:nvPr/>
        </p:nvSpPr>
        <p:spPr bwMode="auto">
          <a:xfrm>
            <a:off x="0" y="1600200"/>
            <a:ext cx="9144000" cy="3940175"/>
          </a:xfrm>
          <a:prstGeom prst="rect">
            <a:avLst/>
          </a:prstGeom>
          <a:noFill/>
          <a:ln w="9525">
            <a:noFill/>
            <a:miter lim="800000"/>
            <a:headEnd/>
            <a:tailEnd/>
          </a:ln>
        </p:spPr>
        <p:txBody>
          <a:bodyPr>
            <a:spAutoFit/>
          </a:bodyPr>
          <a:lstStyle/>
          <a:p>
            <a:pPr algn="ctr"/>
            <a:r>
              <a:rPr lang="en-US" sz="5000" b="1">
                <a:solidFill>
                  <a:schemeClr val="bg1"/>
                </a:solidFill>
              </a:rPr>
              <a:t>Property Values </a:t>
            </a:r>
            <a:br>
              <a:rPr lang="en-US" sz="5000" b="1">
                <a:solidFill>
                  <a:schemeClr val="bg1"/>
                </a:solidFill>
              </a:rPr>
            </a:br>
            <a:r>
              <a:rPr lang="en-US" sz="5000" b="1">
                <a:solidFill>
                  <a:schemeClr val="bg1"/>
                </a:solidFill>
              </a:rPr>
              <a:t>Taxes</a:t>
            </a:r>
            <a:r>
              <a:rPr lang="en-US" sz="5000">
                <a:solidFill>
                  <a:schemeClr val="bg1"/>
                </a:solidFill>
              </a:rPr>
              <a:t> </a:t>
            </a:r>
            <a:br>
              <a:rPr lang="en-US" sz="5000">
                <a:solidFill>
                  <a:schemeClr val="bg1"/>
                </a:solidFill>
              </a:rPr>
            </a:br>
            <a:r>
              <a:rPr lang="en-US" sz="5000" b="1">
                <a:solidFill>
                  <a:schemeClr val="bg1"/>
                </a:solidFill>
              </a:rPr>
              <a:t>Growth</a:t>
            </a:r>
            <a:br>
              <a:rPr lang="en-US" sz="5000" b="1">
                <a:solidFill>
                  <a:schemeClr val="bg1"/>
                </a:solidFill>
              </a:rPr>
            </a:br>
            <a:r>
              <a:rPr lang="en-US" sz="5000" b="1">
                <a:solidFill>
                  <a:schemeClr val="bg1"/>
                </a:solidFill>
              </a:rPr>
              <a:t>Affordability</a:t>
            </a:r>
            <a:br>
              <a:rPr lang="en-US" sz="5000" b="1">
                <a:solidFill>
                  <a:schemeClr val="bg1"/>
                </a:solidFill>
              </a:rPr>
            </a:br>
            <a:endParaRPr lang="en-US" sz="5000">
              <a:solidFill>
                <a:schemeClr val="bg1"/>
              </a:solidFill>
            </a:endParaRPr>
          </a:p>
        </p:txBody>
      </p:sp>
      <p:sp>
        <p:nvSpPr>
          <p:cNvPr id="26630" name="TextBox 6"/>
          <p:cNvSpPr txBox="1">
            <a:spLocks noChangeArrowheads="1"/>
          </p:cNvSpPr>
          <p:nvPr/>
        </p:nvSpPr>
        <p:spPr bwMode="auto">
          <a:xfrm>
            <a:off x="2971800" y="76200"/>
            <a:ext cx="3095625" cy="369888"/>
          </a:xfrm>
          <a:prstGeom prst="rect">
            <a:avLst/>
          </a:prstGeom>
          <a:noFill/>
          <a:ln w="9525">
            <a:noFill/>
            <a:miter lim="800000"/>
            <a:headEnd/>
            <a:tailEnd/>
          </a:ln>
        </p:spPr>
        <p:txBody>
          <a:bodyPr wrap="none">
            <a:spAutoFit/>
          </a:bodyPr>
          <a:lstStyle/>
          <a:p>
            <a:r>
              <a:rPr lang="en-US">
                <a:solidFill>
                  <a:schemeClr val="bg1"/>
                </a:solidFill>
              </a:rPr>
              <a:t>University of Michigan Study</a:t>
            </a:r>
          </a:p>
        </p:txBody>
      </p:sp>
    </p:spTree>
  </p:cSld>
  <p:clrMapOvr>
    <a:masterClrMapping/>
  </p:clrMapOvr>
  <p:transition advClick="0" advTm="4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304800"/>
            <a:ext cx="7772400" cy="1470025"/>
          </a:xfrm>
          <a:prstGeom prst="rect">
            <a:avLst/>
          </a:prstGeom>
          <a:noFill/>
          <a:ln>
            <a:noFill/>
          </a:ln>
          <a:extLst>
            <a:ext uri="{909E8E84-426E-40DD-AFC4-6F175D3DCCD1}"/>
            <a:ext uri="{91240B29-F687-4F45-9708-019B960494DF}"/>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b="1" dirty="0" smtClean="0">
              <a:solidFill>
                <a:schemeClr val="bg1"/>
              </a:solidFill>
              <a:latin typeface="+mn-lt"/>
            </a:endParaRPr>
          </a:p>
        </p:txBody>
      </p:sp>
      <p:sp>
        <p:nvSpPr>
          <p:cNvPr id="27651" name="Rectangle 3"/>
          <p:cNvSpPr txBox="1">
            <a:spLocks noChangeArrowheads="1"/>
          </p:cNvSpPr>
          <p:nvPr/>
        </p:nvSpPr>
        <p:spPr bwMode="auto">
          <a:xfrm>
            <a:off x="609600" y="1676400"/>
            <a:ext cx="8077200" cy="3733800"/>
          </a:xfrm>
          <a:prstGeom prst="rect">
            <a:avLst/>
          </a:prstGeom>
          <a:noFill/>
          <a:ln w="9525">
            <a:noFill/>
            <a:miter lim="800000"/>
            <a:headEnd/>
            <a:tailEnd/>
          </a:ln>
        </p:spPr>
        <p:txBody>
          <a:bodyPr/>
          <a:lstStyle/>
          <a:p>
            <a:pPr marL="342900" indent="-342900">
              <a:spcBef>
                <a:spcPct val="20000"/>
              </a:spcBef>
              <a:buFont typeface="Arial" charset="0"/>
              <a:buChar char="•"/>
            </a:pPr>
            <a:endParaRPr lang="en-US" sz="3200">
              <a:solidFill>
                <a:schemeClr val="bg1"/>
              </a:solidFill>
              <a:latin typeface="Calibri" pitchFamily="34" charset="0"/>
            </a:endParaRPr>
          </a:p>
        </p:txBody>
      </p:sp>
      <p:sp>
        <p:nvSpPr>
          <p:cNvPr id="5" name="Rectangle 4"/>
          <p:cNvSpPr/>
          <p:nvPr/>
        </p:nvSpPr>
        <p:spPr>
          <a:xfrm>
            <a:off x="0" y="0"/>
            <a:ext cx="9144000" cy="4762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3554" name="Picture 2" descr="22497 E Dorado Pl, Aurora, CO 80015"/>
          <p:cNvPicPr>
            <a:picLocks noChangeAspect="1" noChangeArrowheads="1"/>
          </p:cNvPicPr>
          <p:nvPr/>
        </p:nvPicPr>
        <p:blipFill>
          <a:blip r:embed="rId3" cstate="email"/>
          <a:srcRect/>
          <a:stretch>
            <a:fillRect/>
          </a:stretch>
        </p:blipFill>
        <p:spPr bwMode="auto">
          <a:xfrm>
            <a:off x="152400" y="609600"/>
            <a:ext cx="4114800" cy="2693324"/>
          </a:xfrm>
          <a:prstGeom prst="rect">
            <a:avLst/>
          </a:prstGeom>
          <a:ln>
            <a:noFill/>
          </a:ln>
          <a:effectLst>
            <a:softEdge rad="112500"/>
          </a:effectLst>
        </p:spPr>
      </p:pic>
      <p:pic>
        <p:nvPicPr>
          <p:cNvPr id="23556" name="Picture 4" descr="22497 E Dorado Pl, Aurora, CO 80015"/>
          <p:cNvPicPr>
            <a:picLocks noChangeAspect="1" noChangeArrowheads="1"/>
          </p:cNvPicPr>
          <p:nvPr/>
        </p:nvPicPr>
        <p:blipFill>
          <a:blip r:embed="rId4" cstate="email"/>
          <a:srcRect/>
          <a:stretch>
            <a:fillRect/>
          </a:stretch>
        </p:blipFill>
        <p:spPr bwMode="auto">
          <a:xfrm>
            <a:off x="4724400" y="3352800"/>
            <a:ext cx="4191000" cy="2438400"/>
          </a:xfrm>
          <a:prstGeom prst="rect">
            <a:avLst/>
          </a:prstGeom>
          <a:ln>
            <a:noFill/>
          </a:ln>
          <a:effectLst>
            <a:softEdge rad="112500"/>
          </a:effectLst>
        </p:spPr>
      </p:pic>
      <p:sp>
        <p:nvSpPr>
          <p:cNvPr id="27655" name="TextBox 6"/>
          <p:cNvSpPr txBox="1">
            <a:spLocks noChangeArrowheads="1"/>
          </p:cNvSpPr>
          <p:nvPr/>
        </p:nvSpPr>
        <p:spPr bwMode="auto">
          <a:xfrm>
            <a:off x="0" y="87313"/>
            <a:ext cx="9144000" cy="369887"/>
          </a:xfrm>
          <a:prstGeom prst="rect">
            <a:avLst/>
          </a:prstGeom>
          <a:noFill/>
          <a:ln w="9525">
            <a:noFill/>
            <a:miter lim="800000"/>
            <a:headEnd/>
            <a:tailEnd/>
          </a:ln>
        </p:spPr>
        <p:txBody>
          <a:bodyPr>
            <a:spAutoFit/>
          </a:bodyPr>
          <a:lstStyle/>
          <a:p>
            <a:pPr algn="ctr"/>
            <a:r>
              <a:rPr lang="en-US">
                <a:solidFill>
                  <a:schemeClr val="bg1"/>
                </a:solidFill>
              </a:rPr>
              <a:t>Aurora, CO</a:t>
            </a:r>
          </a:p>
        </p:txBody>
      </p:sp>
    </p:spTree>
  </p:cSld>
  <p:clrMapOvr>
    <a:masterClrMapping/>
  </p:clrMapOvr>
  <p:transition advClick="0" advTm="107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304800"/>
            <a:ext cx="7772400" cy="1470025"/>
          </a:xfrm>
          <a:prstGeom prst="rect">
            <a:avLst/>
          </a:prstGeom>
          <a:noFill/>
          <a:ln>
            <a:noFill/>
          </a:ln>
          <a:extLst>
            <a:ext uri="{909E8E84-426E-40DD-AFC4-6F175D3DCCD1}"/>
            <a:ext uri="{91240B29-F687-4F45-9708-019B960494DF}"/>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b="1" dirty="0" smtClean="0">
              <a:solidFill>
                <a:schemeClr val="bg1"/>
              </a:solidFill>
              <a:latin typeface="+mn-lt"/>
            </a:endParaRPr>
          </a:p>
        </p:txBody>
      </p:sp>
      <p:sp>
        <p:nvSpPr>
          <p:cNvPr id="28675" name="Rectangle 3"/>
          <p:cNvSpPr txBox="1">
            <a:spLocks noChangeArrowheads="1"/>
          </p:cNvSpPr>
          <p:nvPr/>
        </p:nvSpPr>
        <p:spPr bwMode="auto">
          <a:xfrm>
            <a:off x="609600" y="1676400"/>
            <a:ext cx="8077200" cy="3733800"/>
          </a:xfrm>
          <a:prstGeom prst="rect">
            <a:avLst/>
          </a:prstGeom>
          <a:noFill/>
          <a:ln w="9525">
            <a:noFill/>
            <a:miter lim="800000"/>
            <a:headEnd/>
            <a:tailEnd/>
          </a:ln>
        </p:spPr>
        <p:txBody>
          <a:bodyPr/>
          <a:lstStyle/>
          <a:p>
            <a:pPr marL="342900" indent="-342900">
              <a:spcBef>
                <a:spcPct val="20000"/>
              </a:spcBef>
              <a:buFont typeface="Arial" charset="0"/>
              <a:buChar char="•"/>
            </a:pPr>
            <a:endParaRPr lang="en-US" sz="3200">
              <a:solidFill>
                <a:schemeClr val="bg1"/>
              </a:solidFill>
              <a:latin typeface="Calibri" pitchFamily="34" charset="0"/>
            </a:endParaRPr>
          </a:p>
        </p:txBody>
      </p:sp>
      <p:sp>
        <p:nvSpPr>
          <p:cNvPr id="5" name="Rectangle 4"/>
          <p:cNvSpPr/>
          <p:nvPr/>
        </p:nvSpPr>
        <p:spPr>
          <a:xfrm>
            <a:off x="0" y="0"/>
            <a:ext cx="9144000" cy="4762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1510" name="Picture 6" descr="23263 E Costilla Pl, Aurora, CO 80016"/>
          <p:cNvPicPr>
            <a:picLocks noChangeAspect="1" noChangeArrowheads="1"/>
          </p:cNvPicPr>
          <p:nvPr/>
        </p:nvPicPr>
        <p:blipFill>
          <a:blip r:embed="rId3" cstate="email"/>
          <a:srcRect/>
          <a:stretch>
            <a:fillRect/>
          </a:stretch>
        </p:blipFill>
        <p:spPr bwMode="auto">
          <a:xfrm>
            <a:off x="304800" y="609600"/>
            <a:ext cx="5029200" cy="3200400"/>
          </a:xfrm>
          <a:prstGeom prst="rect">
            <a:avLst/>
          </a:prstGeom>
          <a:ln>
            <a:noFill/>
          </a:ln>
          <a:effectLst>
            <a:softEdge rad="112500"/>
          </a:effectLst>
        </p:spPr>
      </p:pic>
      <p:pic>
        <p:nvPicPr>
          <p:cNvPr id="21512" name="Picture 8" descr="23263 E Costilla Pl, Aurora, CO 80016"/>
          <p:cNvPicPr>
            <a:picLocks noChangeAspect="1" noChangeArrowheads="1"/>
          </p:cNvPicPr>
          <p:nvPr/>
        </p:nvPicPr>
        <p:blipFill>
          <a:blip r:embed="rId4" cstate="email"/>
          <a:srcRect/>
          <a:stretch>
            <a:fillRect/>
          </a:stretch>
        </p:blipFill>
        <p:spPr bwMode="auto">
          <a:xfrm>
            <a:off x="5562600" y="3271684"/>
            <a:ext cx="3352800" cy="2595716"/>
          </a:xfrm>
          <a:prstGeom prst="rect">
            <a:avLst/>
          </a:prstGeom>
          <a:ln>
            <a:noFill/>
          </a:ln>
          <a:effectLst>
            <a:softEdge rad="112500"/>
          </a:effectLst>
        </p:spPr>
      </p:pic>
      <p:sp>
        <p:nvSpPr>
          <p:cNvPr id="28679" name="TextBox 6"/>
          <p:cNvSpPr txBox="1">
            <a:spLocks noChangeArrowheads="1"/>
          </p:cNvSpPr>
          <p:nvPr/>
        </p:nvSpPr>
        <p:spPr bwMode="auto">
          <a:xfrm>
            <a:off x="0" y="87313"/>
            <a:ext cx="9144000" cy="369887"/>
          </a:xfrm>
          <a:prstGeom prst="rect">
            <a:avLst/>
          </a:prstGeom>
          <a:noFill/>
          <a:ln w="9525">
            <a:noFill/>
            <a:miter lim="800000"/>
            <a:headEnd/>
            <a:tailEnd/>
          </a:ln>
        </p:spPr>
        <p:txBody>
          <a:bodyPr>
            <a:spAutoFit/>
          </a:bodyPr>
          <a:lstStyle/>
          <a:p>
            <a:pPr algn="ctr"/>
            <a:r>
              <a:rPr lang="en-US">
                <a:solidFill>
                  <a:schemeClr val="bg1"/>
                </a:solidFill>
              </a:rPr>
              <a:t>Aurora, CO</a:t>
            </a:r>
          </a:p>
        </p:txBody>
      </p:sp>
    </p:spTree>
  </p:cSld>
  <p:clrMapOvr>
    <a:masterClrMapping/>
  </p:clrMapOvr>
  <p:transition advClick="0" advTm="117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762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9699" name="Picture 2"/>
          <p:cNvPicPr>
            <a:picLocks noChangeAspect="1" noChangeArrowheads="1"/>
          </p:cNvPicPr>
          <p:nvPr/>
        </p:nvPicPr>
        <p:blipFill>
          <a:blip r:embed="rId3" cstate="email"/>
          <a:srcRect/>
          <a:stretch>
            <a:fillRect/>
          </a:stretch>
        </p:blipFill>
        <p:spPr bwMode="auto">
          <a:xfrm>
            <a:off x="5486400" y="838200"/>
            <a:ext cx="3429000" cy="2722563"/>
          </a:xfrm>
          <a:prstGeom prst="rect">
            <a:avLst/>
          </a:prstGeom>
          <a:noFill/>
          <a:ln w="9525">
            <a:noFill/>
            <a:miter lim="800000"/>
            <a:headEnd/>
            <a:tailEnd/>
          </a:ln>
        </p:spPr>
      </p:pic>
      <p:pic>
        <p:nvPicPr>
          <p:cNvPr id="29700" name="Picture 3"/>
          <p:cNvPicPr>
            <a:picLocks noChangeAspect="1" noChangeArrowheads="1"/>
          </p:cNvPicPr>
          <p:nvPr/>
        </p:nvPicPr>
        <p:blipFill>
          <a:blip r:embed="rId4" cstate="email"/>
          <a:srcRect/>
          <a:stretch>
            <a:fillRect/>
          </a:stretch>
        </p:blipFill>
        <p:spPr bwMode="auto">
          <a:xfrm>
            <a:off x="304800" y="685800"/>
            <a:ext cx="5029200" cy="2959100"/>
          </a:xfrm>
          <a:prstGeom prst="rect">
            <a:avLst/>
          </a:prstGeom>
          <a:noFill/>
          <a:ln w="9525">
            <a:noFill/>
            <a:miter lim="800000"/>
            <a:headEnd/>
            <a:tailEnd/>
          </a:ln>
        </p:spPr>
      </p:pic>
      <p:pic>
        <p:nvPicPr>
          <p:cNvPr id="29701" name="Picture 7" descr="P1000034.JPG"/>
          <p:cNvPicPr>
            <a:picLocks noChangeAspect="1"/>
          </p:cNvPicPr>
          <p:nvPr/>
        </p:nvPicPr>
        <p:blipFill>
          <a:blip r:embed="rId5" cstate="email"/>
          <a:srcRect/>
          <a:stretch>
            <a:fillRect/>
          </a:stretch>
        </p:blipFill>
        <p:spPr bwMode="auto">
          <a:xfrm>
            <a:off x="0" y="3733800"/>
            <a:ext cx="9144000" cy="2133600"/>
          </a:xfrm>
          <a:prstGeom prst="rect">
            <a:avLst/>
          </a:prstGeom>
          <a:noFill/>
          <a:ln w="9525">
            <a:noFill/>
            <a:miter lim="800000"/>
            <a:headEnd/>
            <a:tailEnd/>
          </a:ln>
        </p:spPr>
      </p:pic>
      <p:sp>
        <p:nvSpPr>
          <p:cNvPr id="29702" name="TextBox 5"/>
          <p:cNvSpPr txBox="1">
            <a:spLocks noChangeArrowheads="1"/>
          </p:cNvSpPr>
          <p:nvPr/>
        </p:nvSpPr>
        <p:spPr bwMode="auto">
          <a:xfrm>
            <a:off x="0" y="87313"/>
            <a:ext cx="9144000" cy="369887"/>
          </a:xfrm>
          <a:prstGeom prst="rect">
            <a:avLst/>
          </a:prstGeom>
          <a:noFill/>
          <a:ln w="9525">
            <a:noFill/>
            <a:miter lim="800000"/>
            <a:headEnd/>
            <a:tailEnd/>
          </a:ln>
        </p:spPr>
        <p:txBody>
          <a:bodyPr>
            <a:spAutoFit/>
          </a:bodyPr>
          <a:lstStyle/>
          <a:p>
            <a:pPr algn="ctr"/>
            <a:r>
              <a:rPr lang="en-US">
                <a:solidFill>
                  <a:schemeClr val="bg1"/>
                </a:solidFill>
              </a:rPr>
              <a:t>Woodbury, MN</a:t>
            </a:r>
          </a:p>
        </p:txBody>
      </p:sp>
    </p:spTree>
  </p:cSld>
  <p:clrMapOvr>
    <a:masterClrMapping/>
  </p:clrMapOvr>
  <p:transition advClick="0" advTm="38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p:txBody>
          <a:bodyPr/>
          <a:lstStyle/>
          <a:p>
            <a:pPr>
              <a:defRPr/>
            </a:pPr>
            <a:fld id="{B7521FE8-8232-4F62-A0C3-8325B26AF808}" type="slidenum">
              <a:rPr lang="en-US"/>
              <a:pPr>
                <a:defRPr/>
              </a:pPr>
              <a:t>3</a:t>
            </a:fld>
            <a:endParaRPr lang="en-US"/>
          </a:p>
        </p:txBody>
      </p:sp>
      <p:sp>
        <p:nvSpPr>
          <p:cNvPr id="3075" name="Rectangle 3"/>
          <p:cNvSpPr>
            <a:spLocks noGrp="1" noChangeArrowheads="1"/>
          </p:cNvSpPr>
          <p:nvPr>
            <p:ph type="body" idx="1"/>
          </p:nvPr>
        </p:nvSpPr>
        <p:spPr>
          <a:xfrm>
            <a:off x="304800" y="1524000"/>
            <a:ext cx="8153400" cy="4800600"/>
          </a:xfrm>
        </p:spPr>
        <p:txBody>
          <a:bodyPr/>
          <a:lstStyle/>
          <a:p>
            <a:pPr>
              <a:buFont typeface="Wingdings" pitchFamily="2" charset="2"/>
              <a:buNone/>
            </a:pPr>
            <a:r>
              <a:rPr lang="en-US" sz="2800" smtClean="0"/>
              <a:t>	</a:t>
            </a:r>
            <a:r>
              <a:rPr lang="en-US" sz="2400" smtClean="0"/>
              <a:t>	</a:t>
            </a:r>
          </a:p>
        </p:txBody>
      </p:sp>
      <p:sp>
        <p:nvSpPr>
          <p:cNvPr id="4" name="Rectangle 3"/>
          <p:cNvSpPr/>
          <p:nvPr/>
        </p:nvSpPr>
        <p:spPr>
          <a:xfrm>
            <a:off x="0" y="0"/>
            <a:ext cx="9144000" cy="4762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2"/>
          <p:cNvSpPr txBox="1">
            <a:spLocks noChangeArrowheads="1"/>
          </p:cNvSpPr>
          <p:nvPr/>
        </p:nvSpPr>
        <p:spPr bwMode="auto">
          <a:xfrm>
            <a:off x="685800" y="304800"/>
            <a:ext cx="7772400" cy="1470025"/>
          </a:xfrm>
          <a:prstGeom prst="rect">
            <a:avLst/>
          </a:prstGeom>
          <a:noFill/>
          <a:ln>
            <a:noFill/>
          </a:ln>
          <a:extLst>
            <a:ext uri="{909E8E84-426E-40DD-AFC4-6F175D3DCCD1}"/>
            <a:ext uri="{91240B29-F687-4F45-9708-019B960494DF}"/>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b="1" dirty="0" smtClean="0">
                <a:solidFill>
                  <a:schemeClr val="bg1"/>
                </a:solidFill>
                <a:latin typeface="+mn-lt"/>
              </a:rPr>
              <a:t>Jessica Ibanez</a:t>
            </a:r>
          </a:p>
        </p:txBody>
      </p:sp>
      <p:sp>
        <p:nvSpPr>
          <p:cNvPr id="7" name="TextBox 6"/>
          <p:cNvSpPr txBox="1"/>
          <p:nvPr/>
        </p:nvSpPr>
        <p:spPr>
          <a:xfrm>
            <a:off x="457200" y="1447800"/>
            <a:ext cx="8153400" cy="1754188"/>
          </a:xfrm>
          <a:prstGeom prst="rect">
            <a:avLst/>
          </a:prstGeom>
          <a:noFill/>
        </p:spPr>
        <p:txBody>
          <a:bodyPr>
            <a:spAutoFit/>
          </a:bodyPr>
          <a:lstStyle/>
          <a:p>
            <a:pPr>
              <a:buFont typeface="Arial" pitchFamily="34" charset="0"/>
              <a:buChar char="•"/>
              <a:defRPr/>
            </a:pPr>
            <a:r>
              <a:rPr lang="en-US" dirty="0">
                <a:solidFill>
                  <a:schemeClr val="bg1"/>
                </a:solidFill>
                <a:latin typeface="+mn-lt"/>
              </a:rPr>
              <a:t>Community planning consultant with the Colorado Brick Council’s Local Government Outreach Program.</a:t>
            </a:r>
          </a:p>
          <a:p>
            <a:pPr>
              <a:buFont typeface="Arial" pitchFamily="34" charset="0"/>
              <a:buChar char="•"/>
              <a:defRPr/>
            </a:pPr>
            <a:endParaRPr lang="en-US" dirty="0">
              <a:solidFill>
                <a:schemeClr val="bg1"/>
              </a:solidFill>
              <a:latin typeface="+mn-lt"/>
            </a:endParaRPr>
          </a:p>
          <a:p>
            <a:pPr>
              <a:buFont typeface="Arial" pitchFamily="34" charset="0"/>
              <a:buChar char="•"/>
              <a:defRPr/>
            </a:pPr>
            <a:r>
              <a:rPr lang="en-US" dirty="0">
                <a:solidFill>
                  <a:schemeClr val="bg1"/>
                </a:solidFill>
                <a:latin typeface="+mn-lt"/>
              </a:rPr>
              <a:t>Experience working with local government.</a:t>
            </a:r>
          </a:p>
          <a:p>
            <a:pPr>
              <a:buFont typeface="Arial" pitchFamily="34" charset="0"/>
              <a:buChar char="•"/>
              <a:defRPr/>
            </a:pPr>
            <a:endParaRPr lang="en-US" dirty="0">
              <a:solidFill>
                <a:schemeClr val="bg1"/>
              </a:solidFill>
              <a:latin typeface="+mn-lt"/>
            </a:endParaRPr>
          </a:p>
          <a:p>
            <a:pPr>
              <a:buFont typeface="Arial" pitchFamily="34" charset="0"/>
              <a:buChar char="•"/>
              <a:defRPr/>
            </a:pPr>
            <a:r>
              <a:rPr lang="en-US" dirty="0">
                <a:solidFill>
                  <a:schemeClr val="bg1"/>
                </a:solidFill>
                <a:latin typeface="+mn-lt"/>
              </a:rPr>
              <a:t>Member of the American Institute of Certified Planners.</a:t>
            </a:r>
          </a:p>
        </p:txBody>
      </p:sp>
      <p:pic>
        <p:nvPicPr>
          <p:cNvPr id="1026" name="Picture 2" descr="Z:\MIW\Events\Symposium-masonry day\2012\Class information including Speaker Bios and Photos\Community Planning -Designing with Masonry\Speaker Bios\P1030798.JPG"/>
          <p:cNvPicPr>
            <a:picLocks noChangeAspect="1" noChangeArrowheads="1"/>
          </p:cNvPicPr>
          <p:nvPr/>
        </p:nvPicPr>
        <p:blipFill>
          <a:blip r:embed="rId3" cstate="print"/>
          <a:srcRect/>
          <a:stretch>
            <a:fillRect/>
          </a:stretch>
        </p:blipFill>
        <p:spPr bwMode="auto">
          <a:xfrm>
            <a:off x="609600" y="3429000"/>
            <a:ext cx="3276600" cy="3082040"/>
          </a:xfrm>
          <a:prstGeom prst="rect">
            <a:avLst/>
          </a:prstGeom>
          <a:noFill/>
        </p:spPr>
      </p:pic>
    </p:spTree>
  </p:cSld>
  <p:clrMapOvr>
    <a:masterClrMapping/>
  </p:clrMapOvr>
  <p:transition advClick="0" advTm="39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762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30723" name="TextBox 4"/>
          <p:cNvSpPr txBox="1">
            <a:spLocks noChangeArrowheads="1"/>
          </p:cNvSpPr>
          <p:nvPr/>
        </p:nvSpPr>
        <p:spPr bwMode="auto">
          <a:xfrm>
            <a:off x="228600" y="609600"/>
            <a:ext cx="3886200" cy="3478213"/>
          </a:xfrm>
          <a:prstGeom prst="rect">
            <a:avLst/>
          </a:prstGeom>
          <a:noFill/>
          <a:ln w="9525">
            <a:noFill/>
            <a:miter lim="800000"/>
            <a:headEnd/>
            <a:tailEnd/>
          </a:ln>
        </p:spPr>
        <p:txBody>
          <a:bodyPr>
            <a:spAutoFit/>
          </a:bodyPr>
          <a:lstStyle/>
          <a:p>
            <a:r>
              <a:rPr lang="en-US" sz="1600" i="1">
                <a:solidFill>
                  <a:schemeClr val="bg1"/>
                </a:solidFill>
              </a:rPr>
              <a:t>Class I</a:t>
            </a:r>
            <a:r>
              <a:rPr lang="en-US" sz="1600">
                <a:solidFill>
                  <a:schemeClr val="bg1"/>
                </a:solidFill>
              </a:rPr>
              <a:t>  </a:t>
            </a:r>
          </a:p>
          <a:p>
            <a:r>
              <a:rPr lang="en-US" sz="1600">
                <a:solidFill>
                  <a:schemeClr val="bg1"/>
                </a:solidFill>
              </a:rPr>
              <a:t>a.   Fired clay brick</a:t>
            </a:r>
          </a:p>
          <a:p>
            <a:r>
              <a:rPr lang="en-US" sz="1600">
                <a:solidFill>
                  <a:schemeClr val="bg1"/>
                </a:solidFill>
              </a:rPr>
              <a:t>b.   Natural stone</a:t>
            </a:r>
          </a:p>
          <a:p>
            <a:r>
              <a:rPr lang="en-US" sz="1600">
                <a:solidFill>
                  <a:schemeClr val="bg1"/>
                </a:solidFill>
              </a:rPr>
              <a:t>c.   Glass</a:t>
            </a:r>
          </a:p>
          <a:p>
            <a:r>
              <a:rPr lang="en-US" sz="1600">
                <a:solidFill>
                  <a:schemeClr val="bg1"/>
                </a:solidFill>
              </a:rPr>
              <a:t>d.   Copper panels</a:t>
            </a:r>
          </a:p>
          <a:p>
            <a:r>
              <a:rPr lang="en-US" sz="1600">
                <a:solidFill>
                  <a:schemeClr val="bg1"/>
                </a:solidFill>
              </a:rPr>
              <a:t>e.   Other comparable/superior materials</a:t>
            </a:r>
          </a:p>
          <a:p>
            <a:endParaRPr lang="en-US" sz="1600" i="1">
              <a:solidFill>
                <a:schemeClr val="bg1"/>
              </a:solidFill>
            </a:endParaRPr>
          </a:p>
          <a:p>
            <a:r>
              <a:rPr lang="en-US" sz="1600" i="1">
                <a:solidFill>
                  <a:schemeClr val="bg1"/>
                </a:solidFill>
              </a:rPr>
              <a:t>Class II </a:t>
            </a:r>
            <a:r>
              <a:rPr lang="en-US" sz="1600">
                <a:solidFill>
                  <a:schemeClr val="bg1"/>
                </a:solidFill>
              </a:rPr>
              <a:t>  </a:t>
            </a:r>
          </a:p>
          <a:p>
            <a:r>
              <a:rPr lang="en-US" sz="1600">
                <a:solidFill>
                  <a:schemeClr val="bg1"/>
                </a:solidFill>
              </a:rPr>
              <a:t>a.   Specialty concrete block</a:t>
            </a:r>
          </a:p>
          <a:p>
            <a:r>
              <a:rPr lang="en-US" sz="1600">
                <a:solidFill>
                  <a:schemeClr val="bg1"/>
                </a:solidFill>
              </a:rPr>
              <a:t>b.   Architecturally precast textured concrete panels</a:t>
            </a:r>
          </a:p>
          <a:p>
            <a:r>
              <a:rPr lang="en-US" sz="1600">
                <a:solidFill>
                  <a:schemeClr val="bg1"/>
                </a:solidFill>
              </a:rPr>
              <a:t>c.   Masonry stucco </a:t>
            </a:r>
          </a:p>
          <a:p>
            <a:r>
              <a:rPr lang="en-US" sz="1600">
                <a:solidFill>
                  <a:schemeClr val="bg1"/>
                </a:solidFill>
              </a:rPr>
              <a:t>d.   Other comparable/superior materials</a:t>
            </a:r>
          </a:p>
          <a:p>
            <a:endParaRPr lang="en-US" sz="1200">
              <a:solidFill>
                <a:schemeClr val="bg1"/>
              </a:solidFill>
            </a:endParaRPr>
          </a:p>
        </p:txBody>
      </p:sp>
      <p:sp>
        <p:nvSpPr>
          <p:cNvPr id="30724" name="TextBox 5"/>
          <p:cNvSpPr txBox="1">
            <a:spLocks noChangeArrowheads="1"/>
          </p:cNvSpPr>
          <p:nvPr/>
        </p:nvSpPr>
        <p:spPr bwMode="auto">
          <a:xfrm>
            <a:off x="228600" y="3967163"/>
            <a:ext cx="8915400" cy="2586037"/>
          </a:xfrm>
          <a:prstGeom prst="rect">
            <a:avLst/>
          </a:prstGeom>
          <a:noFill/>
          <a:ln w="9525">
            <a:noFill/>
            <a:miter lim="800000"/>
            <a:headEnd/>
            <a:tailEnd/>
          </a:ln>
        </p:spPr>
        <p:txBody>
          <a:bodyPr>
            <a:spAutoFit/>
          </a:bodyPr>
          <a:lstStyle/>
          <a:p>
            <a:r>
              <a:rPr lang="en-US">
                <a:solidFill>
                  <a:schemeClr val="bg1"/>
                </a:solidFill>
              </a:rPr>
              <a:t>a.   Office and commercial buildings must use at least three (3) class I materials and must be composed of at least sixty-five (65) percent class I materials; not more than thirty-five (35) percent class II or class III material and not more than ten (10) percent class IV materials.</a:t>
            </a:r>
          </a:p>
          <a:p>
            <a:r>
              <a:rPr lang="en-US">
                <a:solidFill>
                  <a:schemeClr val="bg1"/>
                </a:solidFill>
              </a:rPr>
              <a:t>b.   Industrial and warehouse buildings must use at least two (2) different class I or II materials and be composed of at least sixty-five (65) percent class I or class II; not more than thirty-five (35) percent of class III or class IV materials. Not more than ten (10) percent of the building shall be class IV materials.</a:t>
            </a:r>
          </a:p>
          <a:p>
            <a:endParaRPr lang="en-US">
              <a:solidFill>
                <a:schemeClr val="bg1"/>
              </a:solidFill>
            </a:endParaRPr>
          </a:p>
        </p:txBody>
      </p:sp>
      <p:sp>
        <p:nvSpPr>
          <p:cNvPr id="30725" name="TextBox 8"/>
          <p:cNvSpPr txBox="1">
            <a:spLocks noChangeArrowheads="1"/>
          </p:cNvSpPr>
          <p:nvPr/>
        </p:nvSpPr>
        <p:spPr bwMode="auto">
          <a:xfrm>
            <a:off x="4191000" y="609600"/>
            <a:ext cx="4648200" cy="3324225"/>
          </a:xfrm>
          <a:prstGeom prst="rect">
            <a:avLst/>
          </a:prstGeom>
          <a:noFill/>
          <a:ln w="9525">
            <a:noFill/>
            <a:miter lim="800000"/>
            <a:headEnd/>
            <a:tailEnd/>
          </a:ln>
        </p:spPr>
        <p:txBody>
          <a:bodyPr>
            <a:spAutoFit/>
          </a:bodyPr>
          <a:lstStyle/>
          <a:p>
            <a:r>
              <a:rPr lang="en-US" sz="1600" i="1">
                <a:solidFill>
                  <a:schemeClr val="bg1"/>
                </a:solidFill>
              </a:rPr>
              <a:t>Class III</a:t>
            </a:r>
            <a:r>
              <a:rPr lang="en-US" sz="1600">
                <a:solidFill>
                  <a:schemeClr val="bg1"/>
                </a:solidFill>
              </a:rPr>
              <a:t>  </a:t>
            </a:r>
          </a:p>
          <a:p>
            <a:r>
              <a:rPr lang="en-US" sz="1600">
                <a:solidFill>
                  <a:schemeClr val="bg1"/>
                </a:solidFill>
              </a:rPr>
              <a:t>a.   Exterior finish installation system (EFIS)</a:t>
            </a:r>
          </a:p>
          <a:p>
            <a:r>
              <a:rPr lang="en-US" sz="1600">
                <a:solidFill>
                  <a:schemeClr val="bg1"/>
                </a:solidFill>
              </a:rPr>
              <a:t>b.   Opaque panels</a:t>
            </a:r>
          </a:p>
          <a:p>
            <a:r>
              <a:rPr lang="en-US" sz="1600">
                <a:solidFill>
                  <a:schemeClr val="bg1"/>
                </a:solidFill>
              </a:rPr>
              <a:t>c.   Ornamental metal</a:t>
            </a:r>
          </a:p>
          <a:p>
            <a:endParaRPr lang="en-US" sz="1600" i="1">
              <a:solidFill>
                <a:schemeClr val="bg1"/>
              </a:solidFill>
            </a:endParaRPr>
          </a:p>
          <a:p>
            <a:r>
              <a:rPr lang="en-US" sz="1600" i="1">
                <a:solidFill>
                  <a:schemeClr val="bg1"/>
                </a:solidFill>
              </a:rPr>
              <a:t>Class IV</a:t>
            </a:r>
            <a:r>
              <a:rPr lang="en-US" sz="1600">
                <a:solidFill>
                  <a:schemeClr val="bg1"/>
                </a:solidFill>
              </a:rPr>
              <a:t>  </a:t>
            </a:r>
          </a:p>
          <a:p>
            <a:r>
              <a:rPr lang="en-US" sz="1600">
                <a:solidFill>
                  <a:schemeClr val="bg1"/>
                </a:solidFill>
              </a:rPr>
              <a:t>a.   Smooth concrete block</a:t>
            </a:r>
          </a:p>
          <a:p>
            <a:r>
              <a:rPr lang="en-US" sz="1600">
                <a:solidFill>
                  <a:schemeClr val="bg1"/>
                </a:solidFill>
              </a:rPr>
              <a:t>b.   Smooth scored concrete block</a:t>
            </a:r>
          </a:p>
          <a:p>
            <a:r>
              <a:rPr lang="en-US" sz="1600">
                <a:solidFill>
                  <a:schemeClr val="bg1"/>
                </a:solidFill>
              </a:rPr>
              <a:t>c.   Smooth concrete tip up panels</a:t>
            </a:r>
          </a:p>
          <a:p>
            <a:r>
              <a:rPr lang="en-US" sz="1600">
                <a:solidFill>
                  <a:schemeClr val="bg1"/>
                </a:solidFill>
              </a:rPr>
              <a:t>d.   Ceramic</a:t>
            </a:r>
          </a:p>
          <a:p>
            <a:r>
              <a:rPr lang="en-US" sz="1600">
                <a:solidFill>
                  <a:schemeClr val="bg1"/>
                </a:solidFill>
              </a:rPr>
              <a:t>e.   Glass block</a:t>
            </a:r>
          </a:p>
          <a:p>
            <a:r>
              <a:rPr lang="en-US" sz="1600">
                <a:solidFill>
                  <a:schemeClr val="bg1"/>
                </a:solidFill>
              </a:rPr>
              <a:t>f.   Wood</a:t>
            </a:r>
          </a:p>
          <a:p>
            <a:endParaRPr lang="en-US"/>
          </a:p>
        </p:txBody>
      </p:sp>
      <p:sp>
        <p:nvSpPr>
          <p:cNvPr id="30726" name="TextBox 6"/>
          <p:cNvSpPr txBox="1">
            <a:spLocks noChangeArrowheads="1"/>
          </p:cNvSpPr>
          <p:nvPr/>
        </p:nvSpPr>
        <p:spPr bwMode="auto">
          <a:xfrm>
            <a:off x="0" y="87313"/>
            <a:ext cx="9144000" cy="369887"/>
          </a:xfrm>
          <a:prstGeom prst="rect">
            <a:avLst/>
          </a:prstGeom>
          <a:noFill/>
          <a:ln w="9525">
            <a:noFill/>
            <a:miter lim="800000"/>
            <a:headEnd/>
            <a:tailEnd/>
          </a:ln>
        </p:spPr>
        <p:txBody>
          <a:bodyPr>
            <a:spAutoFit/>
          </a:bodyPr>
          <a:lstStyle/>
          <a:p>
            <a:pPr algn="ctr"/>
            <a:r>
              <a:rPr lang="en-US">
                <a:solidFill>
                  <a:schemeClr val="bg1"/>
                </a:solidFill>
              </a:rPr>
              <a:t>Woodbury, MN</a:t>
            </a:r>
          </a:p>
        </p:txBody>
      </p:sp>
    </p:spTree>
  </p:cSld>
  <p:clrMapOvr>
    <a:masterClrMapping/>
  </p:clrMapOvr>
  <p:transition advClick="0" advTm="44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762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31747" name="TextBox 6"/>
          <p:cNvSpPr txBox="1">
            <a:spLocks noChangeArrowheads="1"/>
          </p:cNvSpPr>
          <p:nvPr/>
        </p:nvSpPr>
        <p:spPr bwMode="auto">
          <a:xfrm>
            <a:off x="3810000" y="1981200"/>
            <a:ext cx="5334000" cy="2032000"/>
          </a:xfrm>
          <a:prstGeom prst="rect">
            <a:avLst/>
          </a:prstGeom>
          <a:noFill/>
          <a:ln w="9525">
            <a:noFill/>
            <a:miter lim="800000"/>
            <a:headEnd/>
            <a:tailEnd/>
          </a:ln>
        </p:spPr>
        <p:txBody>
          <a:bodyPr>
            <a:spAutoFit/>
          </a:bodyPr>
          <a:lstStyle/>
          <a:p>
            <a:r>
              <a:rPr lang="en-US">
                <a:solidFill>
                  <a:schemeClr val="bg1"/>
                </a:solidFill>
              </a:rPr>
              <a:t>1. Masonry is the most appropriate material for commercial buildings.</a:t>
            </a:r>
          </a:p>
          <a:p>
            <a:r>
              <a:rPr lang="en-US">
                <a:solidFill>
                  <a:schemeClr val="bg1"/>
                </a:solidFill>
              </a:rPr>
              <a:t>2. Use consistent materials on all sides of a building.</a:t>
            </a:r>
          </a:p>
          <a:p>
            <a:r>
              <a:rPr lang="en-US">
                <a:solidFill>
                  <a:schemeClr val="bg1"/>
                </a:solidFill>
              </a:rPr>
              <a:t>3. Use material, texture and color changes to help reduce mass and provide visual interest but also avoid overly busy designs.</a:t>
            </a:r>
          </a:p>
        </p:txBody>
      </p:sp>
      <p:pic>
        <p:nvPicPr>
          <p:cNvPr id="31748" name="Picture 2"/>
          <p:cNvPicPr>
            <a:picLocks noChangeAspect="1" noChangeArrowheads="1"/>
          </p:cNvPicPr>
          <p:nvPr/>
        </p:nvPicPr>
        <p:blipFill>
          <a:blip r:embed="rId3" cstate="email"/>
          <a:srcRect/>
          <a:stretch>
            <a:fillRect/>
          </a:stretch>
        </p:blipFill>
        <p:spPr bwMode="auto">
          <a:xfrm>
            <a:off x="0" y="457200"/>
            <a:ext cx="3352800" cy="6400800"/>
          </a:xfrm>
          <a:prstGeom prst="rect">
            <a:avLst/>
          </a:prstGeom>
          <a:noFill/>
          <a:ln w="9525">
            <a:noFill/>
            <a:miter lim="800000"/>
            <a:headEnd/>
            <a:tailEnd/>
          </a:ln>
        </p:spPr>
      </p:pic>
      <p:sp>
        <p:nvSpPr>
          <p:cNvPr id="31749" name="TextBox 7"/>
          <p:cNvSpPr txBox="1">
            <a:spLocks noChangeArrowheads="1"/>
          </p:cNvSpPr>
          <p:nvPr/>
        </p:nvSpPr>
        <p:spPr bwMode="auto">
          <a:xfrm>
            <a:off x="3886200" y="1524000"/>
            <a:ext cx="1898650" cy="369888"/>
          </a:xfrm>
          <a:prstGeom prst="rect">
            <a:avLst/>
          </a:prstGeom>
          <a:noFill/>
          <a:ln w="9525">
            <a:noFill/>
            <a:miter lim="800000"/>
            <a:headEnd/>
            <a:tailEnd/>
          </a:ln>
        </p:spPr>
        <p:txBody>
          <a:bodyPr wrap="none">
            <a:spAutoFit/>
          </a:bodyPr>
          <a:lstStyle/>
          <a:p>
            <a:r>
              <a:rPr lang="en-US">
                <a:solidFill>
                  <a:schemeClr val="bg1"/>
                </a:solidFill>
              </a:rPr>
              <a:t>Falls Church, VA</a:t>
            </a:r>
          </a:p>
        </p:txBody>
      </p:sp>
      <p:sp>
        <p:nvSpPr>
          <p:cNvPr id="31750" name="TextBox 5"/>
          <p:cNvSpPr txBox="1">
            <a:spLocks noChangeArrowheads="1"/>
          </p:cNvSpPr>
          <p:nvPr/>
        </p:nvSpPr>
        <p:spPr bwMode="auto">
          <a:xfrm>
            <a:off x="0" y="87313"/>
            <a:ext cx="9144000" cy="369887"/>
          </a:xfrm>
          <a:prstGeom prst="rect">
            <a:avLst/>
          </a:prstGeom>
          <a:noFill/>
          <a:ln w="9525">
            <a:noFill/>
            <a:miter lim="800000"/>
            <a:headEnd/>
            <a:tailEnd/>
          </a:ln>
        </p:spPr>
        <p:txBody>
          <a:bodyPr>
            <a:spAutoFit/>
          </a:bodyPr>
          <a:lstStyle/>
          <a:p>
            <a:pPr algn="ctr"/>
            <a:r>
              <a:rPr lang="en-US">
                <a:solidFill>
                  <a:schemeClr val="bg1"/>
                </a:solidFill>
              </a:rPr>
              <a:t>Falls Church, VA</a:t>
            </a:r>
          </a:p>
        </p:txBody>
      </p:sp>
    </p:spTree>
  </p:cSld>
  <p:clrMapOvr>
    <a:masterClrMapping/>
  </p:clrMapOvr>
  <p:transition advClick="0" advTm="91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304800"/>
            <a:ext cx="7772400" cy="1470025"/>
          </a:xfrm>
          <a:prstGeom prst="rect">
            <a:avLst/>
          </a:prstGeom>
          <a:noFill/>
          <a:ln>
            <a:noFill/>
          </a:ln>
          <a:extLst>
            <a:ext uri="{909E8E84-426E-40DD-AFC4-6F175D3DCCD1}"/>
            <a:ext uri="{91240B29-F687-4F45-9708-019B960494DF}"/>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b="1" dirty="0" smtClean="0">
              <a:solidFill>
                <a:schemeClr val="bg1"/>
              </a:solidFill>
              <a:latin typeface="+mn-lt"/>
            </a:endParaRPr>
          </a:p>
        </p:txBody>
      </p:sp>
      <p:sp>
        <p:nvSpPr>
          <p:cNvPr id="32771" name="Rectangle 3"/>
          <p:cNvSpPr txBox="1">
            <a:spLocks noChangeArrowheads="1"/>
          </p:cNvSpPr>
          <p:nvPr/>
        </p:nvSpPr>
        <p:spPr bwMode="auto">
          <a:xfrm>
            <a:off x="609600" y="1676400"/>
            <a:ext cx="8077200" cy="3733800"/>
          </a:xfrm>
          <a:prstGeom prst="rect">
            <a:avLst/>
          </a:prstGeom>
          <a:noFill/>
          <a:ln w="9525">
            <a:noFill/>
            <a:miter lim="800000"/>
            <a:headEnd/>
            <a:tailEnd/>
          </a:ln>
        </p:spPr>
        <p:txBody>
          <a:bodyPr/>
          <a:lstStyle/>
          <a:p>
            <a:pPr marL="342900" indent="-342900">
              <a:spcBef>
                <a:spcPct val="20000"/>
              </a:spcBef>
              <a:buFont typeface="Arial" charset="0"/>
              <a:buChar char="•"/>
            </a:pPr>
            <a:endParaRPr lang="en-US" sz="3200">
              <a:solidFill>
                <a:schemeClr val="bg1"/>
              </a:solidFill>
              <a:latin typeface="Calibri" pitchFamily="34" charset="0"/>
            </a:endParaRPr>
          </a:p>
        </p:txBody>
      </p:sp>
      <p:sp>
        <p:nvSpPr>
          <p:cNvPr id="5" name="Rectangle 4"/>
          <p:cNvSpPr/>
          <p:nvPr/>
        </p:nvSpPr>
        <p:spPr>
          <a:xfrm>
            <a:off x="0" y="0"/>
            <a:ext cx="9144000" cy="4762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2773" name="Picture 5" descr="P1070191.JPG"/>
          <p:cNvPicPr>
            <a:picLocks noChangeAspect="1"/>
          </p:cNvPicPr>
          <p:nvPr/>
        </p:nvPicPr>
        <p:blipFill>
          <a:blip r:embed="rId3" cstate="email"/>
          <a:srcRect/>
          <a:stretch>
            <a:fillRect/>
          </a:stretch>
        </p:blipFill>
        <p:spPr bwMode="auto">
          <a:xfrm>
            <a:off x="0" y="1143000"/>
            <a:ext cx="9144000" cy="4267200"/>
          </a:xfrm>
          <a:prstGeom prst="rect">
            <a:avLst/>
          </a:prstGeom>
          <a:noFill/>
          <a:ln w="9525">
            <a:noFill/>
            <a:miter lim="800000"/>
            <a:headEnd/>
            <a:tailEnd/>
          </a:ln>
        </p:spPr>
      </p:pic>
      <p:sp>
        <p:nvSpPr>
          <p:cNvPr id="32774" name="TextBox 6"/>
          <p:cNvSpPr txBox="1">
            <a:spLocks noChangeArrowheads="1"/>
          </p:cNvSpPr>
          <p:nvPr/>
        </p:nvSpPr>
        <p:spPr bwMode="auto">
          <a:xfrm>
            <a:off x="0" y="87313"/>
            <a:ext cx="9144000" cy="369887"/>
          </a:xfrm>
          <a:prstGeom prst="rect">
            <a:avLst/>
          </a:prstGeom>
          <a:noFill/>
          <a:ln w="9525">
            <a:noFill/>
            <a:miter lim="800000"/>
            <a:headEnd/>
            <a:tailEnd/>
          </a:ln>
        </p:spPr>
        <p:txBody>
          <a:bodyPr>
            <a:spAutoFit/>
          </a:bodyPr>
          <a:lstStyle/>
          <a:p>
            <a:pPr algn="ctr"/>
            <a:r>
              <a:rPr lang="en-US">
                <a:solidFill>
                  <a:schemeClr val="bg1"/>
                </a:solidFill>
              </a:rPr>
              <a:t>Salida, CO</a:t>
            </a:r>
          </a:p>
        </p:txBody>
      </p:sp>
    </p:spTree>
  </p:cSld>
  <p:clrMapOvr>
    <a:masterClrMapping/>
  </p:clrMapOvr>
  <p:transition advClick="0" advTm="50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304800"/>
            <a:ext cx="7772400" cy="1470025"/>
          </a:xfrm>
          <a:prstGeom prst="rect">
            <a:avLst/>
          </a:prstGeom>
          <a:noFill/>
          <a:ln>
            <a:noFill/>
          </a:ln>
          <a:extLst>
            <a:ext uri="{909E8E84-426E-40DD-AFC4-6F175D3DCCD1}"/>
            <a:ext uri="{91240B29-F687-4F45-9708-019B960494DF}"/>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b="1" dirty="0" smtClean="0">
              <a:solidFill>
                <a:schemeClr val="bg1"/>
              </a:solidFill>
              <a:latin typeface="+mn-lt"/>
            </a:endParaRPr>
          </a:p>
        </p:txBody>
      </p:sp>
      <p:sp>
        <p:nvSpPr>
          <p:cNvPr id="33795" name="Rectangle 3"/>
          <p:cNvSpPr txBox="1">
            <a:spLocks noChangeArrowheads="1"/>
          </p:cNvSpPr>
          <p:nvPr/>
        </p:nvSpPr>
        <p:spPr bwMode="auto">
          <a:xfrm>
            <a:off x="609600" y="1676400"/>
            <a:ext cx="8077200" cy="3733800"/>
          </a:xfrm>
          <a:prstGeom prst="rect">
            <a:avLst/>
          </a:prstGeom>
          <a:noFill/>
          <a:ln w="9525">
            <a:noFill/>
            <a:miter lim="800000"/>
            <a:headEnd/>
            <a:tailEnd/>
          </a:ln>
        </p:spPr>
        <p:txBody>
          <a:bodyPr/>
          <a:lstStyle/>
          <a:p>
            <a:pPr marL="342900" indent="-342900">
              <a:spcBef>
                <a:spcPct val="20000"/>
              </a:spcBef>
              <a:buFont typeface="Arial" charset="0"/>
              <a:buChar char="•"/>
            </a:pPr>
            <a:endParaRPr lang="en-US" sz="3200">
              <a:solidFill>
                <a:schemeClr val="bg1"/>
              </a:solidFill>
              <a:latin typeface="Calibri" pitchFamily="34" charset="0"/>
            </a:endParaRPr>
          </a:p>
        </p:txBody>
      </p:sp>
      <p:sp>
        <p:nvSpPr>
          <p:cNvPr id="5" name="Rectangle 4"/>
          <p:cNvSpPr/>
          <p:nvPr/>
        </p:nvSpPr>
        <p:spPr>
          <a:xfrm>
            <a:off x="0" y="0"/>
            <a:ext cx="9144000" cy="4762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3797" name="Picture 2" descr="C:\Users\Eduardo\Documents\Jessica Job Search\Brick Council\Education\APA CO\2012\Louis\DSCN7291.JPG"/>
          <p:cNvPicPr>
            <a:picLocks noChangeAspect="1" noChangeArrowheads="1"/>
          </p:cNvPicPr>
          <p:nvPr/>
        </p:nvPicPr>
        <p:blipFill>
          <a:blip r:embed="rId3" cstate="email"/>
          <a:srcRect/>
          <a:stretch>
            <a:fillRect/>
          </a:stretch>
        </p:blipFill>
        <p:spPr bwMode="auto">
          <a:xfrm>
            <a:off x="0" y="-457200"/>
            <a:ext cx="9755188" cy="7315200"/>
          </a:xfrm>
          <a:prstGeom prst="rect">
            <a:avLst/>
          </a:prstGeom>
          <a:noFill/>
          <a:ln w="9525">
            <a:noFill/>
            <a:miter lim="800000"/>
            <a:headEnd/>
            <a:tailEnd/>
          </a:ln>
        </p:spPr>
      </p:pic>
    </p:spTree>
  </p:cSld>
  <p:clrMapOvr>
    <a:masterClrMapping/>
  </p:clrMapOvr>
  <p:transition advClick="0" advTm="10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304800"/>
            <a:ext cx="7772400" cy="1470025"/>
          </a:xfrm>
          <a:prstGeom prst="rect">
            <a:avLst/>
          </a:prstGeom>
          <a:noFill/>
          <a:ln>
            <a:noFill/>
          </a:ln>
          <a:extLst>
            <a:ext uri="{909E8E84-426E-40DD-AFC4-6F175D3DCCD1}"/>
            <a:ext uri="{91240B29-F687-4F45-9708-019B960494DF}"/>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b="1" dirty="0" smtClean="0">
              <a:solidFill>
                <a:schemeClr val="bg1"/>
              </a:solidFill>
              <a:latin typeface="+mn-lt"/>
            </a:endParaRPr>
          </a:p>
        </p:txBody>
      </p:sp>
      <p:sp>
        <p:nvSpPr>
          <p:cNvPr id="34819" name="Rectangle 3"/>
          <p:cNvSpPr txBox="1">
            <a:spLocks noChangeArrowheads="1"/>
          </p:cNvSpPr>
          <p:nvPr/>
        </p:nvSpPr>
        <p:spPr bwMode="auto">
          <a:xfrm>
            <a:off x="609600" y="1676400"/>
            <a:ext cx="8077200" cy="3733800"/>
          </a:xfrm>
          <a:prstGeom prst="rect">
            <a:avLst/>
          </a:prstGeom>
          <a:noFill/>
          <a:ln w="9525">
            <a:noFill/>
            <a:miter lim="800000"/>
            <a:headEnd/>
            <a:tailEnd/>
          </a:ln>
        </p:spPr>
        <p:txBody>
          <a:bodyPr/>
          <a:lstStyle/>
          <a:p>
            <a:pPr marL="342900" indent="-342900">
              <a:spcBef>
                <a:spcPct val="20000"/>
              </a:spcBef>
              <a:buFont typeface="Arial" charset="0"/>
              <a:buChar char="•"/>
            </a:pPr>
            <a:endParaRPr lang="en-US" sz="3200">
              <a:solidFill>
                <a:schemeClr val="bg1"/>
              </a:solidFill>
              <a:latin typeface="Calibri" pitchFamily="34" charset="0"/>
            </a:endParaRPr>
          </a:p>
        </p:txBody>
      </p:sp>
      <p:sp>
        <p:nvSpPr>
          <p:cNvPr id="5" name="Rectangle 4"/>
          <p:cNvSpPr/>
          <p:nvPr/>
        </p:nvSpPr>
        <p:spPr>
          <a:xfrm>
            <a:off x="0" y="0"/>
            <a:ext cx="9144000" cy="4762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4821" name="Picture 5" descr="P1070094.JPG"/>
          <p:cNvPicPr>
            <a:picLocks noChangeAspect="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advClick="0" advTm="23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304800"/>
            <a:ext cx="7772400" cy="1470025"/>
          </a:xfrm>
          <a:prstGeom prst="rect">
            <a:avLst/>
          </a:prstGeom>
          <a:noFill/>
          <a:ln>
            <a:noFill/>
          </a:ln>
          <a:extLst>
            <a:ext uri="{909E8E84-426E-40DD-AFC4-6F175D3DCCD1}"/>
            <a:ext uri="{91240B29-F687-4F45-9708-019B960494DF}"/>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b="1" dirty="0" smtClean="0">
              <a:solidFill>
                <a:schemeClr val="bg1"/>
              </a:solidFill>
              <a:latin typeface="+mn-lt"/>
            </a:endParaRPr>
          </a:p>
        </p:txBody>
      </p:sp>
      <p:sp>
        <p:nvSpPr>
          <p:cNvPr id="35843" name="Rectangle 3"/>
          <p:cNvSpPr txBox="1">
            <a:spLocks noChangeArrowheads="1"/>
          </p:cNvSpPr>
          <p:nvPr/>
        </p:nvSpPr>
        <p:spPr bwMode="auto">
          <a:xfrm>
            <a:off x="609600" y="1295400"/>
            <a:ext cx="8077200" cy="3505200"/>
          </a:xfrm>
          <a:prstGeom prst="rect">
            <a:avLst/>
          </a:prstGeom>
          <a:noFill/>
          <a:ln w="9525">
            <a:noFill/>
            <a:miter lim="800000"/>
            <a:headEnd/>
            <a:tailEnd/>
          </a:ln>
        </p:spPr>
        <p:txBody>
          <a:bodyPr/>
          <a:lstStyle/>
          <a:p>
            <a:pPr marL="342900" indent="-342900">
              <a:spcBef>
                <a:spcPct val="20000"/>
              </a:spcBef>
              <a:buFont typeface="Arial" charset="0"/>
              <a:buChar char="•"/>
            </a:pPr>
            <a:r>
              <a:rPr lang="en-US" sz="2000" b="1">
                <a:solidFill>
                  <a:schemeClr val="bg1"/>
                </a:solidFill>
              </a:rPr>
              <a:t>Preserve original building materials. Masonry features that define the overall historic character, such as walls, cornices, pediments, steps and foundations, should be preserved. •</a:t>
            </a:r>
          </a:p>
          <a:p>
            <a:pPr marL="342900" indent="-342900">
              <a:spcBef>
                <a:spcPct val="20000"/>
              </a:spcBef>
              <a:buFont typeface="Arial" charset="0"/>
              <a:buChar char="•"/>
            </a:pPr>
            <a:r>
              <a:rPr lang="en-US" sz="2000" b="1">
                <a:solidFill>
                  <a:schemeClr val="bg1"/>
                </a:solidFill>
              </a:rPr>
              <a:t>Do not use synthetic materials, such as aluminum or vinyl siding or panelized brick, as replacements for primary building materials.</a:t>
            </a:r>
          </a:p>
          <a:p>
            <a:pPr marL="342900" indent="-342900">
              <a:spcBef>
                <a:spcPct val="20000"/>
              </a:spcBef>
              <a:buFont typeface="Arial" charset="0"/>
              <a:buChar char="•"/>
            </a:pPr>
            <a:r>
              <a:rPr lang="en-US" sz="2000" b="1">
                <a:solidFill>
                  <a:schemeClr val="bg1"/>
                </a:solidFill>
              </a:rPr>
              <a:t>Primary building materials, such as wood, metal, and brick, should not be replaced or covered with synthetic or panelized materials. </a:t>
            </a:r>
          </a:p>
          <a:p>
            <a:pPr marL="342900" indent="-342900">
              <a:spcBef>
                <a:spcPct val="20000"/>
              </a:spcBef>
              <a:buFont typeface="Arial" charset="0"/>
              <a:buChar char="•"/>
            </a:pPr>
            <a:endParaRPr lang="en-US" sz="1500">
              <a:solidFill>
                <a:schemeClr val="bg1"/>
              </a:solidFill>
              <a:latin typeface="Calibri" pitchFamily="34" charset="0"/>
            </a:endParaRPr>
          </a:p>
        </p:txBody>
      </p:sp>
      <p:sp>
        <p:nvSpPr>
          <p:cNvPr id="5" name="Rectangle 4"/>
          <p:cNvSpPr/>
          <p:nvPr/>
        </p:nvSpPr>
        <p:spPr>
          <a:xfrm>
            <a:off x="0" y="0"/>
            <a:ext cx="9144000" cy="4762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Salida</a:t>
            </a:r>
            <a:r>
              <a:rPr lang="en-US" dirty="0"/>
              <a:t>, CO</a:t>
            </a:r>
          </a:p>
        </p:txBody>
      </p:sp>
    </p:spTree>
  </p:cSld>
  <p:clrMapOvr>
    <a:masterClrMapping/>
  </p:clrMapOvr>
  <p:transition advClick="0" advTm="23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304800"/>
            <a:ext cx="7772400" cy="1470025"/>
          </a:xfrm>
          <a:prstGeom prst="rect">
            <a:avLst/>
          </a:prstGeom>
          <a:noFill/>
          <a:ln>
            <a:noFill/>
          </a:ln>
          <a:extLst>
            <a:ext uri="{909E8E84-426E-40DD-AFC4-6F175D3DCCD1}"/>
            <a:ext uri="{91240B29-F687-4F45-9708-019B960494DF}"/>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b="1" dirty="0" smtClean="0">
              <a:solidFill>
                <a:schemeClr val="bg1"/>
              </a:solidFill>
              <a:latin typeface="+mn-lt"/>
            </a:endParaRPr>
          </a:p>
        </p:txBody>
      </p:sp>
      <p:sp>
        <p:nvSpPr>
          <p:cNvPr id="36867" name="Rectangle 3"/>
          <p:cNvSpPr txBox="1">
            <a:spLocks noChangeArrowheads="1"/>
          </p:cNvSpPr>
          <p:nvPr/>
        </p:nvSpPr>
        <p:spPr bwMode="auto">
          <a:xfrm>
            <a:off x="609600" y="1676400"/>
            <a:ext cx="8077200" cy="3733800"/>
          </a:xfrm>
          <a:prstGeom prst="rect">
            <a:avLst/>
          </a:prstGeom>
          <a:noFill/>
          <a:ln w="9525">
            <a:noFill/>
            <a:miter lim="800000"/>
            <a:headEnd/>
            <a:tailEnd/>
          </a:ln>
        </p:spPr>
        <p:txBody>
          <a:bodyPr/>
          <a:lstStyle/>
          <a:p>
            <a:pPr marL="342900" indent="-342900">
              <a:spcBef>
                <a:spcPct val="20000"/>
              </a:spcBef>
              <a:buFont typeface="Arial" charset="0"/>
              <a:buChar char="•"/>
            </a:pPr>
            <a:endParaRPr lang="en-US" sz="3200">
              <a:solidFill>
                <a:schemeClr val="bg1"/>
              </a:solidFill>
              <a:latin typeface="Calibri" pitchFamily="34" charset="0"/>
            </a:endParaRPr>
          </a:p>
        </p:txBody>
      </p:sp>
      <p:sp>
        <p:nvSpPr>
          <p:cNvPr id="5" name="Rectangle 4"/>
          <p:cNvSpPr/>
          <p:nvPr/>
        </p:nvSpPr>
        <p:spPr>
          <a:xfrm>
            <a:off x="0" y="0"/>
            <a:ext cx="9144000" cy="4762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869" name="TextBox 5"/>
          <p:cNvSpPr txBox="1">
            <a:spLocks noChangeArrowheads="1"/>
          </p:cNvSpPr>
          <p:nvPr/>
        </p:nvSpPr>
        <p:spPr bwMode="auto">
          <a:xfrm>
            <a:off x="152400" y="762000"/>
            <a:ext cx="8737600" cy="3694113"/>
          </a:xfrm>
          <a:prstGeom prst="rect">
            <a:avLst/>
          </a:prstGeom>
          <a:noFill/>
          <a:ln w="9525">
            <a:noFill/>
            <a:miter lim="800000"/>
            <a:headEnd/>
            <a:tailEnd/>
          </a:ln>
        </p:spPr>
        <p:txBody>
          <a:bodyPr wrap="none">
            <a:spAutoFit/>
          </a:bodyPr>
          <a:lstStyle/>
          <a:p>
            <a:r>
              <a:rPr lang="en-US" b="1">
                <a:solidFill>
                  <a:schemeClr val="bg1"/>
                </a:solidFill>
              </a:rPr>
              <a:t>Building Materials and Colors</a:t>
            </a:r>
          </a:p>
          <a:p>
            <a:r>
              <a:rPr lang="en-US" b="1">
                <a:solidFill>
                  <a:schemeClr val="bg1"/>
                </a:solidFill>
              </a:rPr>
              <a:t>(i) The use of high quality, durable building materials is required. Exterior</a:t>
            </a:r>
          </a:p>
          <a:p>
            <a:r>
              <a:rPr lang="en-US">
                <a:solidFill>
                  <a:schemeClr val="bg1"/>
                </a:solidFill>
              </a:rPr>
              <a:t>walls shall be finished with materials used in a manner sympathetic to the scale and</a:t>
            </a:r>
          </a:p>
          <a:p>
            <a:r>
              <a:rPr lang="en-US">
                <a:solidFill>
                  <a:schemeClr val="bg1"/>
                </a:solidFill>
              </a:rPr>
              <a:t>architectural style of the building.</a:t>
            </a:r>
          </a:p>
          <a:p>
            <a:r>
              <a:rPr lang="en-US" b="1">
                <a:solidFill>
                  <a:schemeClr val="bg1"/>
                </a:solidFill>
              </a:rPr>
              <a:t>(ii) Preferred materials reflect the Town’s sub alpine character such as native</a:t>
            </a:r>
          </a:p>
          <a:p>
            <a:r>
              <a:rPr lang="en-US">
                <a:solidFill>
                  <a:schemeClr val="bg1"/>
                </a:solidFill>
              </a:rPr>
              <a:t>stone, wood siding, masonry or timbers.</a:t>
            </a:r>
          </a:p>
          <a:p>
            <a:r>
              <a:rPr lang="en-US" b="1">
                <a:solidFill>
                  <a:schemeClr val="bg1"/>
                </a:solidFill>
              </a:rPr>
              <a:t>(iii) The following building materials and wall finishes are not permitted on the</a:t>
            </a:r>
          </a:p>
          <a:p>
            <a:r>
              <a:rPr lang="en-US">
                <a:solidFill>
                  <a:schemeClr val="bg1"/>
                </a:solidFill>
              </a:rPr>
              <a:t>exterior of any structure:</a:t>
            </a:r>
          </a:p>
          <a:p>
            <a:r>
              <a:rPr lang="en-US" b="1">
                <a:solidFill>
                  <a:schemeClr val="bg1"/>
                </a:solidFill>
              </a:rPr>
              <a:t>(A) asphalt siding,</a:t>
            </a:r>
          </a:p>
          <a:p>
            <a:r>
              <a:rPr lang="en-US" b="1">
                <a:solidFill>
                  <a:schemeClr val="bg1"/>
                </a:solidFill>
              </a:rPr>
              <a:t>(B) imitation brick,</a:t>
            </a:r>
          </a:p>
          <a:p>
            <a:r>
              <a:rPr lang="en-US" b="1">
                <a:solidFill>
                  <a:schemeClr val="bg1"/>
                </a:solidFill>
              </a:rPr>
              <a:t>(C) asbestos cement shingles or siding,</a:t>
            </a:r>
          </a:p>
          <a:p>
            <a:r>
              <a:rPr lang="en-US" b="1">
                <a:solidFill>
                  <a:schemeClr val="bg1"/>
                </a:solidFill>
              </a:rPr>
              <a:t>(D) imitation log siding, or</a:t>
            </a:r>
          </a:p>
          <a:p>
            <a:r>
              <a:rPr lang="en-US" b="1">
                <a:solidFill>
                  <a:schemeClr val="bg1"/>
                </a:solidFill>
              </a:rPr>
              <a:t>(E) plastic or vinyl siding.</a:t>
            </a:r>
            <a:endParaRPr lang="en-US">
              <a:solidFill>
                <a:schemeClr val="bg1"/>
              </a:solidFill>
            </a:endParaRPr>
          </a:p>
        </p:txBody>
      </p:sp>
      <p:sp>
        <p:nvSpPr>
          <p:cNvPr id="36870" name="TextBox 6"/>
          <p:cNvSpPr txBox="1">
            <a:spLocks noChangeArrowheads="1"/>
          </p:cNvSpPr>
          <p:nvPr/>
        </p:nvSpPr>
        <p:spPr bwMode="auto">
          <a:xfrm>
            <a:off x="3886200" y="76200"/>
            <a:ext cx="1928813" cy="369888"/>
          </a:xfrm>
          <a:prstGeom prst="rect">
            <a:avLst/>
          </a:prstGeom>
          <a:noFill/>
          <a:ln w="9525">
            <a:noFill/>
            <a:miter lim="800000"/>
            <a:headEnd/>
            <a:tailEnd/>
          </a:ln>
        </p:spPr>
        <p:txBody>
          <a:bodyPr wrap="none">
            <a:spAutoFit/>
          </a:bodyPr>
          <a:lstStyle/>
          <a:p>
            <a:r>
              <a:rPr lang="en-US">
                <a:solidFill>
                  <a:schemeClr val="bg1"/>
                </a:solidFill>
              </a:rPr>
              <a:t>Natural Materials</a:t>
            </a:r>
          </a:p>
        </p:txBody>
      </p:sp>
      <p:pic>
        <p:nvPicPr>
          <p:cNvPr id="36871" name="Picture 7" descr="IMG_9932.JPG"/>
          <p:cNvPicPr>
            <a:picLocks noChangeAspect="1"/>
          </p:cNvPicPr>
          <p:nvPr/>
        </p:nvPicPr>
        <p:blipFill>
          <a:blip r:embed="rId3" cstate="email"/>
          <a:srcRect/>
          <a:stretch>
            <a:fillRect/>
          </a:stretch>
        </p:blipFill>
        <p:spPr bwMode="auto">
          <a:xfrm>
            <a:off x="4686300" y="2819400"/>
            <a:ext cx="4457700" cy="2971800"/>
          </a:xfrm>
          <a:prstGeom prst="rect">
            <a:avLst/>
          </a:prstGeom>
          <a:noFill/>
          <a:ln w="9525">
            <a:noFill/>
            <a:miter lim="800000"/>
            <a:headEnd/>
            <a:tailEnd/>
          </a:ln>
        </p:spPr>
      </p:pic>
    </p:spTree>
  </p:cSld>
  <p:clrMapOvr>
    <a:masterClrMapping/>
  </p:clrMapOvr>
  <p:transition advClick="0" advTm="21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304800"/>
            <a:ext cx="7772400" cy="1470025"/>
          </a:xfrm>
          <a:prstGeom prst="rect">
            <a:avLst/>
          </a:prstGeom>
          <a:noFill/>
          <a:ln>
            <a:noFill/>
          </a:ln>
          <a:extLst>
            <a:ext uri="{909E8E84-426E-40DD-AFC4-6F175D3DCCD1}"/>
            <a:ext uri="{91240B29-F687-4F45-9708-019B960494DF}"/>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b="1" dirty="0" smtClean="0">
              <a:solidFill>
                <a:schemeClr val="bg1"/>
              </a:solidFill>
              <a:latin typeface="+mn-lt"/>
            </a:endParaRPr>
          </a:p>
        </p:txBody>
      </p:sp>
      <p:sp>
        <p:nvSpPr>
          <p:cNvPr id="37891" name="Rectangle 3"/>
          <p:cNvSpPr txBox="1">
            <a:spLocks noChangeArrowheads="1"/>
          </p:cNvSpPr>
          <p:nvPr/>
        </p:nvSpPr>
        <p:spPr bwMode="auto">
          <a:xfrm>
            <a:off x="609600" y="1905000"/>
            <a:ext cx="8077200" cy="3505200"/>
          </a:xfrm>
          <a:prstGeom prst="rect">
            <a:avLst/>
          </a:prstGeom>
          <a:noFill/>
          <a:ln w="9525">
            <a:noFill/>
            <a:miter lim="800000"/>
            <a:headEnd/>
            <a:tailEnd/>
          </a:ln>
        </p:spPr>
        <p:txBody>
          <a:bodyPr/>
          <a:lstStyle/>
          <a:p>
            <a:pPr marL="342900" indent="-342900">
              <a:spcBef>
                <a:spcPct val="20000"/>
              </a:spcBef>
              <a:buFont typeface="Arial" charset="0"/>
              <a:buChar char="•"/>
            </a:pPr>
            <a:endParaRPr lang="en-US" sz="1500">
              <a:solidFill>
                <a:schemeClr val="bg1"/>
              </a:solidFill>
              <a:latin typeface="Calibri" pitchFamily="34" charset="0"/>
            </a:endParaRPr>
          </a:p>
        </p:txBody>
      </p:sp>
      <p:sp>
        <p:nvSpPr>
          <p:cNvPr id="5" name="Rectangle 4"/>
          <p:cNvSpPr/>
          <p:nvPr/>
        </p:nvSpPr>
        <p:spPr>
          <a:xfrm>
            <a:off x="0" y="0"/>
            <a:ext cx="9144000" cy="4762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7893" name="Picture 7" descr="Lowry 3.JPG"/>
          <p:cNvPicPr>
            <a:picLocks noChangeAspect="1"/>
          </p:cNvPicPr>
          <p:nvPr/>
        </p:nvPicPr>
        <p:blipFill>
          <a:blip r:embed="rId3" cstate="email"/>
          <a:srcRect/>
          <a:stretch>
            <a:fillRect/>
          </a:stretch>
        </p:blipFill>
        <p:spPr bwMode="auto">
          <a:xfrm>
            <a:off x="762000" y="685800"/>
            <a:ext cx="7620000" cy="5080000"/>
          </a:xfrm>
          <a:prstGeom prst="rect">
            <a:avLst/>
          </a:prstGeom>
          <a:noFill/>
          <a:ln w="9525">
            <a:noFill/>
            <a:miter lim="800000"/>
            <a:headEnd/>
            <a:tailEnd/>
          </a:ln>
        </p:spPr>
      </p:pic>
      <p:sp>
        <p:nvSpPr>
          <p:cNvPr id="37894" name="TextBox 5"/>
          <p:cNvSpPr txBox="1">
            <a:spLocks noChangeArrowheads="1"/>
          </p:cNvSpPr>
          <p:nvPr/>
        </p:nvSpPr>
        <p:spPr bwMode="auto">
          <a:xfrm>
            <a:off x="0" y="87313"/>
            <a:ext cx="9144000" cy="369887"/>
          </a:xfrm>
          <a:prstGeom prst="rect">
            <a:avLst/>
          </a:prstGeom>
          <a:noFill/>
          <a:ln w="9525">
            <a:noFill/>
            <a:miter lim="800000"/>
            <a:headEnd/>
            <a:tailEnd/>
          </a:ln>
        </p:spPr>
        <p:txBody>
          <a:bodyPr>
            <a:spAutoFit/>
          </a:bodyPr>
          <a:lstStyle/>
          <a:p>
            <a:pPr algn="ctr"/>
            <a:r>
              <a:rPr lang="en-US">
                <a:solidFill>
                  <a:schemeClr val="bg1"/>
                </a:solidFill>
              </a:rPr>
              <a:t>Creating Public Amenities</a:t>
            </a:r>
          </a:p>
        </p:txBody>
      </p:sp>
    </p:spTree>
  </p:cSld>
  <p:clrMapOvr>
    <a:masterClrMapping/>
  </p:clrMapOvr>
  <p:transition advClick="0" advTm="62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304800"/>
            <a:ext cx="7772400" cy="1470025"/>
          </a:xfrm>
          <a:prstGeom prst="rect">
            <a:avLst/>
          </a:prstGeom>
          <a:noFill/>
          <a:ln>
            <a:noFill/>
          </a:ln>
          <a:extLst>
            <a:ext uri="{909E8E84-426E-40DD-AFC4-6F175D3DCCD1}"/>
            <a:ext uri="{91240B29-F687-4F45-9708-019B960494DF}"/>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b="1" dirty="0" smtClean="0">
              <a:solidFill>
                <a:schemeClr val="bg1"/>
              </a:solidFill>
              <a:latin typeface="+mn-lt"/>
            </a:endParaRPr>
          </a:p>
        </p:txBody>
      </p:sp>
      <p:sp>
        <p:nvSpPr>
          <p:cNvPr id="38915" name="Rectangle 3"/>
          <p:cNvSpPr txBox="1">
            <a:spLocks noChangeArrowheads="1"/>
          </p:cNvSpPr>
          <p:nvPr/>
        </p:nvSpPr>
        <p:spPr bwMode="auto">
          <a:xfrm>
            <a:off x="609600" y="1905000"/>
            <a:ext cx="8077200" cy="3505200"/>
          </a:xfrm>
          <a:prstGeom prst="rect">
            <a:avLst/>
          </a:prstGeom>
          <a:noFill/>
          <a:ln w="9525">
            <a:noFill/>
            <a:miter lim="800000"/>
            <a:headEnd/>
            <a:tailEnd/>
          </a:ln>
        </p:spPr>
        <p:txBody>
          <a:bodyPr/>
          <a:lstStyle/>
          <a:p>
            <a:pPr marL="342900" indent="-342900">
              <a:spcBef>
                <a:spcPct val="20000"/>
              </a:spcBef>
              <a:buFont typeface="Arial" charset="0"/>
              <a:buChar char="•"/>
            </a:pPr>
            <a:endParaRPr lang="en-US" sz="1500">
              <a:solidFill>
                <a:schemeClr val="bg1"/>
              </a:solidFill>
              <a:latin typeface="Calibri" pitchFamily="34" charset="0"/>
            </a:endParaRPr>
          </a:p>
        </p:txBody>
      </p:sp>
      <p:sp>
        <p:nvSpPr>
          <p:cNvPr id="5" name="Rectangle 4"/>
          <p:cNvSpPr/>
          <p:nvPr/>
        </p:nvSpPr>
        <p:spPr>
          <a:xfrm>
            <a:off x="0" y="0"/>
            <a:ext cx="9144000" cy="4762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8917" name="Picture 5" descr="IMG_0256.JPG"/>
          <p:cNvPicPr>
            <a:picLocks noChangeAspect="1"/>
          </p:cNvPicPr>
          <p:nvPr/>
        </p:nvPicPr>
        <p:blipFill>
          <a:blip r:embed="rId3" cstate="email"/>
          <a:srcRect/>
          <a:stretch>
            <a:fillRect/>
          </a:stretch>
        </p:blipFill>
        <p:spPr bwMode="auto">
          <a:xfrm>
            <a:off x="0" y="457200"/>
            <a:ext cx="4267200" cy="6905625"/>
          </a:xfrm>
          <a:prstGeom prst="rect">
            <a:avLst/>
          </a:prstGeom>
          <a:noFill/>
          <a:ln w="9525">
            <a:noFill/>
            <a:miter lim="800000"/>
            <a:headEnd/>
            <a:tailEnd/>
          </a:ln>
        </p:spPr>
      </p:pic>
      <p:pic>
        <p:nvPicPr>
          <p:cNvPr id="38918" name="Picture 6" descr="IMG_0197_crop.jpg"/>
          <p:cNvPicPr>
            <a:picLocks noChangeAspect="1"/>
          </p:cNvPicPr>
          <p:nvPr/>
        </p:nvPicPr>
        <p:blipFill>
          <a:blip r:embed="rId4" cstate="email"/>
          <a:srcRect/>
          <a:stretch>
            <a:fillRect/>
          </a:stretch>
        </p:blipFill>
        <p:spPr bwMode="auto">
          <a:xfrm>
            <a:off x="4267200" y="444500"/>
            <a:ext cx="4876800" cy="5727700"/>
          </a:xfrm>
          <a:prstGeom prst="rect">
            <a:avLst/>
          </a:prstGeom>
          <a:noFill/>
          <a:ln w="9525">
            <a:noFill/>
            <a:miter lim="800000"/>
            <a:headEnd/>
            <a:tailEnd/>
          </a:ln>
        </p:spPr>
      </p:pic>
      <p:pic>
        <p:nvPicPr>
          <p:cNvPr id="38919" name="Picture 8" descr="IMG_0217.JPG"/>
          <p:cNvPicPr>
            <a:picLocks noChangeAspect="1"/>
          </p:cNvPicPr>
          <p:nvPr/>
        </p:nvPicPr>
        <p:blipFill>
          <a:blip r:embed="rId5" cstate="email"/>
          <a:srcRect/>
          <a:stretch>
            <a:fillRect/>
          </a:stretch>
        </p:blipFill>
        <p:spPr bwMode="auto">
          <a:xfrm>
            <a:off x="4267200" y="3606800"/>
            <a:ext cx="4876800" cy="3251200"/>
          </a:xfrm>
          <a:prstGeom prst="rect">
            <a:avLst/>
          </a:prstGeom>
          <a:noFill/>
          <a:ln w="9525">
            <a:noFill/>
            <a:miter lim="800000"/>
            <a:headEnd/>
            <a:tailEnd/>
          </a:ln>
        </p:spPr>
      </p:pic>
      <p:sp>
        <p:nvSpPr>
          <p:cNvPr id="38920" name="TextBox 7"/>
          <p:cNvSpPr txBox="1">
            <a:spLocks noChangeArrowheads="1"/>
          </p:cNvSpPr>
          <p:nvPr/>
        </p:nvSpPr>
        <p:spPr bwMode="auto">
          <a:xfrm>
            <a:off x="0" y="0"/>
            <a:ext cx="9144000" cy="369888"/>
          </a:xfrm>
          <a:prstGeom prst="rect">
            <a:avLst/>
          </a:prstGeom>
          <a:noFill/>
          <a:ln w="9525">
            <a:noFill/>
            <a:miter lim="800000"/>
            <a:headEnd/>
            <a:tailEnd/>
          </a:ln>
        </p:spPr>
        <p:txBody>
          <a:bodyPr>
            <a:spAutoFit/>
          </a:bodyPr>
          <a:lstStyle/>
          <a:p>
            <a:pPr algn="ctr"/>
            <a:r>
              <a:rPr lang="en-US">
                <a:solidFill>
                  <a:schemeClr val="bg1"/>
                </a:solidFill>
              </a:rPr>
              <a:t>Creating Public Spaces</a:t>
            </a:r>
          </a:p>
        </p:txBody>
      </p:sp>
    </p:spTree>
  </p:cSld>
  <p:clrMapOvr>
    <a:masterClrMapping/>
  </p:clrMapOvr>
  <p:transition advClick="0" advTm="35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53988" y="2286000"/>
            <a:ext cx="8839200" cy="990600"/>
          </a:xfrm>
          <a:prstGeom prst="rect">
            <a:avLst/>
          </a:prstGeom>
          <a:noFill/>
          <a:ln>
            <a:noFill/>
          </a:ln>
          <a:extLst>
            <a:ext uri="{909E8E84-426E-40DD-AFC4-6F175D3DCCD1}"/>
            <a:ext uri="{91240B29-F687-4F45-9708-019B960494DF}"/>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9600" b="1" dirty="0" smtClean="0">
                <a:solidFill>
                  <a:schemeClr val="bg1"/>
                </a:solidFill>
                <a:latin typeface="+mn-lt"/>
              </a:rPr>
              <a:t>QUESTIONS?</a:t>
            </a:r>
          </a:p>
        </p:txBody>
      </p:sp>
      <p:sp>
        <p:nvSpPr>
          <p:cNvPr id="4" name="Rectangle 3"/>
          <p:cNvSpPr/>
          <p:nvPr/>
        </p:nvSpPr>
        <p:spPr>
          <a:xfrm>
            <a:off x="0" y="0"/>
            <a:ext cx="9144000" cy="4762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940" name="TextBox 4"/>
          <p:cNvSpPr txBox="1">
            <a:spLocks noChangeArrowheads="1"/>
          </p:cNvSpPr>
          <p:nvPr/>
        </p:nvSpPr>
        <p:spPr bwMode="auto">
          <a:xfrm>
            <a:off x="76200" y="6172200"/>
            <a:ext cx="6019800" cy="646113"/>
          </a:xfrm>
          <a:prstGeom prst="rect">
            <a:avLst/>
          </a:prstGeom>
          <a:noFill/>
          <a:ln w="9525">
            <a:noFill/>
            <a:miter lim="800000"/>
            <a:headEnd/>
            <a:tailEnd/>
          </a:ln>
        </p:spPr>
        <p:txBody>
          <a:bodyPr>
            <a:spAutoFit/>
          </a:bodyPr>
          <a:lstStyle/>
          <a:p>
            <a:r>
              <a:rPr lang="en-US">
                <a:solidFill>
                  <a:schemeClr val="bg1"/>
                </a:solidFill>
              </a:rPr>
              <a:t>Source and Photo Credit:</a:t>
            </a:r>
          </a:p>
          <a:p>
            <a:r>
              <a:rPr lang="en-US">
                <a:solidFill>
                  <a:schemeClr val="bg1"/>
                </a:solidFill>
              </a:rPr>
              <a:t>Brick Industry Association (www.gobrick.com)</a:t>
            </a:r>
          </a:p>
        </p:txBody>
      </p:sp>
    </p:spTree>
  </p:cSld>
  <p:clrMapOvr>
    <a:masterClrMapping/>
  </p:clrMapOvr>
  <p:transition spd="slow" advClick="0" advTm="6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p:txBody>
          <a:bodyPr/>
          <a:lstStyle/>
          <a:p>
            <a:pPr>
              <a:defRPr/>
            </a:pPr>
            <a:fld id="{365F0045-275C-4AB3-A0ED-A2338C62D550}" type="slidenum">
              <a:rPr lang="en-US"/>
              <a:pPr>
                <a:defRPr/>
              </a:pPr>
              <a:t>4</a:t>
            </a:fld>
            <a:endParaRPr lang="en-US"/>
          </a:p>
        </p:txBody>
      </p:sp>
      <p:sp>
        <p:nvSpPr>
          <p:cNvPr id="4099" name="Rectangle 3"/>
          <p:cNvSpPr>
            <a:spLocks noGrp="1" noChangeArrowheads="1"/>
          </p:cNvSpPr>
          <p:nvPr>
            <p:ph type="body" idx="1"/>
          </p:nvPr>
        </p:nvSpPr>
        <p:spPr>
          <a:xfrm>
            <a:off x="304800" y="457200"/>
            <a:ext cx="8153400" cy="5867400"/>
          </a:xfrm>
        </p:spPr>
        <p:txBody>
          <a:bodyPr/>
          <a:lstStyle/>
          <a:p>
            <a:pPr>
              <a:buFont typeface="Wingdings" pitchFamily="2" charset="2"/>
              <a:buNone/>
            </a:pPr>
            <a:r>
              <a:rPr lang="en-US" sz="2800" smtClean="0"/>
              <a:t>	</a:t>
            </a:r>
            <a:r>
              <a:rPr lang="en-US" sz="2400" smtClean="0">
                <a:solidFill>
                  <a:schemeClr val="bg1"/>
                </a:solidFill>
              </a:rPr>
              <a:t>The Masonry Institute of Washington is a Registered Provider with The American Institute of Architects Continuing Education Systems. Credit earned on completion of this program will be reported to CES Records for AIA members. Certificates of Completion for non-AIA members are available upon request.</a:t>
            </a:r>
          </a:p>
          <a:p>
            <a:pPr>
              <a:buFont typeface="Wingdings" pitchFamily="2" charset="2"/>
              <a:buNone/>
            </a:pPr>
            <a:endParaRPr lang="en-US" sz="2400" smtClean="0">
              <a:solidFill>
                <a:schemeClr val="bg1"/>
              </a:solidFill>
            </a:endParaRPr>
          </a:p>
          <a:p>
            <a:pPr>
              <a:buFont typeface="Wingdings" pitchFamily="2" charset="2"/>
              <a:buNone/>
            </a:pPr>
            <a:r>
              <a:rPr lang="en-US" sz="2400" smtClean="0">
                <a:solidFill>
                  <a:schemeClr val="bg1"/>
                </a:solidFill>
              </a:rPr>
              <a:t>	This program is registered with the AIA/CES for continuing professional education. As such, it does not include content that may be deemed or construed to be an approval or endorsement by the AIA of any material of construction or any method or manner of handling, using, distributing, or dealing in any material or product. Questions related to specific materials, methods, and services will be addressed at the conclusion of this presentation.</a:t>
            </a:r>
            <a:r>
              <a:rPr lang="en-US" sz="2400" smtClean="0"/>
              <a:t>	</a:t>
            </a:r>
          </a:p>
        </p:txBody>
      </p:sp>
      <p:sp>
        <p:nvSpPr>
          <p:cNvPr id="4" name="Rectangle 3"/>
          <p:cNvSpPr/>
          <p:nvPr/>
        </p:nvSpPr>
        <p:spPr>
          <a:xfrm>
            <a:off x="0" y="0"/>
            <a:ext cx="9144000" cy="4762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advTm="1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304800"/>
            <a:ext cx="7772400" cy="1470025"/>
          </a:xfrm>
          <a:prstGeom prst="rect">
            <a:avLst/>
          </a:prstGeom>
          <a:noFill/>
          <a:ln>
            <a:noFill/>
          </a:ln>
          <a:extLst>
            <a:ext uri="{909E8E84-426E-40DD-AFC4-6F175D3DCCD1}"/>
            <a:ext uri="{91240B29-F687-4F45-9708-019B960494DF}"/>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b="1" dirty="0" smtClean="0">
                <a:solidFill>
                  <a:schemeClr val="bg1"/>
                </a:solidFill>
                <a:latin typeface="+mn-lt"/>
              </a:rPr>
              <a:t>Learning Objectives</a:t>
            </a:r>
          </a:p>
        </p:txBody>
      </p:sp>
      <p:sp>
        <p:nvSpPr>
          <p:cNvPr id="5123" name="Rectangle 3"/>
          <p:cNvSpPr txBox="1">
            <a:spLocks noChangeArrowheads="1"/>
          </p:cNvSpPr>
          <p:nvPr/>
        </p:nvSpPr>
        <p:spPr bwMode="auto">
          <a:xfrm>
            <a:off x="609600" y="1676400"/>
            <a:ext cx="8077200" cy="3733800"/>
          </a:xfrm>
          <a:prstGeom prst="rect">
            <a:avLst/>
          </a:prstGeom>
          <a:noFill/>
          <a:ln w="9525">
            <a:noFill/>
            <a:miter lim="800000"/>
            <a:headEnd/>
            <a:tailEnd/>
          </a:ln>
        </p:spPr>
        <p:txBody>
          <a:bodyPr/>
          <a:lstStyle/>
          <a:p>
            <a:pPr algn="ctr"/>
            <a:endParaRPr lang="en-US" sz="2800">
              <a:solidFill>
                <a:schemeClr val="bg1"/>
              </a:solidFill>
            </a:endParaRPr>
          </a:p>
          <a:p>
            <a:pPr algn="ctr"/>
            <a:r>
              <a:rPr lang="en-US" sz="2800">
                <a:solidFill>
                  <a:schemeClr val="bg1"/>
                </a:solidFill>
              </a:rPr>
              <a:t>Masonry Planning Policy Methods</a:t>
            </a:r>
          </a:p>
          <a:p>
            <a:pPr algn="ctr"/>
            <a:endParaRPr lang="en-US" sz="2800">
              <a:solidFill>
                <a:schemeClr val="bg1"/>
              </a:solidFill>
            </a:endParaRPr>
          </a:p>
          <a:p>
            <a:pPr algn="ctr"/>
            <a:r>
              <a:rPr lang="en-US" sz="2800">
                <a:solidFill>
                  <a:schemeClr val="bg1"/>
                </a:solidFill>
              </a:rPr>
              <a:t>Community Benefits of Masonry Based Design</a:t>
            </a:r>
          </a:p>
          <a:p>
            <a:pPr algn="ctr"/>
            <a:endParaRPr lang="en-US" sz="2800">
              <a:solidFill>
                <a:schemeClr val="bg1"/>
              </a:solidFill>
            </a:endParaRPr>
          </a:p>
          <a:p>
            <a:pPr algn="ctr"/>
            <a:r>
              <a:rPr lang="en-US" sz="2800">
                <a:solidFill>
                  <a:schemeClr val="bg1"/>
                </a:solidFill>
              </a:rPr>
              <a:t>Case Study Communities</a:t>
            </a:r>
          </a:p>
          <a:p>
            <a:pPr algn="ctr"/>
            <a:endParaRPr lang="en-US" sz="2800">
              <a:solidFill>
                <a:schemeClr val="bg1"/>
              </a:solidFill>
            </a:endParaRPr>
          </a:p>
          <a:p>
            <a:pPr algn="ctr"/>
            <a:r>
              <a:rPr lang="en-US" sz="2800">
                <a:solidFill>
                  <a:schemeClr val="bg1"/>
                </a:solidFill>
              </a:rPr>
              <a:t>Masonry Planning Policy Examples</a:t>
            </a:r>
          </a:p>
        </p:txBody>
      </p:sp>
      <p:sp>
        <p:nvSpPr>
          <p:cNvPr id="5" name="Rectangle 4"/>
          <p:cNvSpPr/>
          <p:nvPr/>
        </p:nvSpPr>
        <p:spPr>
          <a:xfrm>
            <a:off x="0" y="0"/>
            <a:ext cx="9144000" cy="4762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advTm="24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304800"/>
            <a:ext cx="7772400" cy="1470025"/>
          </a:xfrm>
          <a:prstGeom prst="rect">
            <a:avLst/>
          </a:prstGeom>
          <a:noFill/>
          <a:ln>
            <a:noFill/>
          </a:ln>
          <a:extLst>
            <a:ext uri="{909E8E84-426E-40DD-AFC4-6F175D3DCCD1}"/>
            <a:ext uri="{91240B29-F687-4F45-9708-019B960494DF}"/>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b="1" dirty="0" smtClean="0">
              <a:solidFill>
                <a:schemeClr val="bg1"/>
              </a:solidFill>
              <a:latin typeface="+mn-lt"/>
            </a:endParaRPr>
          </a:p>
        </p:txBody>
      </p:sp>
      <p:sp>
        <p:nvSpPr>
          <p:cNvPr id="6147" name="Rectangle 3"/>
          <p:cNvSpPr txBox="1">
            <a:spLocks noChangeArrowheads="1"/>
          </p:cNvSpPr>
          <p:nvPr/>
        </p:nvSpPr>
        <p:spPr bwMode="auto">
          <a:xfrm>
            <a:off x="609600" y="1676400"/>
            <a:ext cx="8077200" cy="3733800"/>
          </a:xfrm>
          <a:prstGeom prst="rect">
            <a:avLst/>
          </a:prstGeom>
          <a:noFill/>
          <a:ln w="9525">
            <a:noFill/>
            <a:miter lim="800000"/>
            <a:headEnd/>
            <a:tailEnd/>
          </a:ln>
        </p:spPr>
        <p:txBody>
          <a:bodyPr/>
          <a:lstStyle/>
          <a:p>
            <a:pPr marL="342900" indent="-342900">
              <a:spcBef>
                <a:spcPct val="20000"/>
              </a:spcBef>
              <a:buFont typeface="Arial" charset="0"/>
              <a:buChar char="•"/>
            </a:pPr>
            <a:endParaRPr lang="en-US" sz="3200">
              <a:solidFill>
                <a:schemeClr val="bg1"/>
              </a:solidFill>
              <a:latin typeface="Calibri" pitchFamily="34" charset="0"/>
            </a:endParaRPr>
          </a:p>
        </p:txBody>
      </p:sp>
      <p:sp>
        <p:nvSpPr>
          <p:cNvPr id="5" name="Rectangle 4"/>
          <p:cNvSpPr/>
          <p:nvPr/>
        </p:nvSpPr>
        <p:spPr>
          <a:xfrm>
            <a:off x="0" y="0"/>
            <a:ext cx="9144000" cy="4762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149" name="Picture 5" descr="CBC logo.png"/>
          <p:cNvPicPr>
            <a:picLocks noChangeAspect="1"/>
          </p:cNvPicPr>
          <p:nvPr/>
        </p:nvPicPr>
        <p:blipFill>
          <a:blip r:embed="rId3" cstate="email"/>
          <a:srcRect/>
          <a:stretch>
            <a:fillRect/>
          </a:stretch>
        </p:blipFill>
        <p:spPr bwMode="auto">
          <a:xfrm>
            <a:off x="1066800" y="1981200"/>
            <a:ext cx="6934200" cy="3008313"/>
          </a:xfrm>
          <a:prstGeom prst="rect">
            <a:avLst/>
          </a:prstGeom>
          <a:noFill/>
          <a:ln w="9525">
            <a:noFill/>
            <a:miter lim="800000"/>
            <a:headEnd/>
            <a:tailEnd/>
          </a:ln>
        </p:spPr>
      </p:pic>
    </p:spTree>
  </p:cSld>
  <p:clrMapOvr>
    <a:masterClrMapping/>
  </p:clrMapOvr>
  <p:transition advClick="0" advTm="138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304800"/>
            <a:ext cx="7772400" cy="1470025"/>
          </a:xfrm>
          <a:prstGeom prst="rect">
            <a:avLst/>
          </a:prstGeom>
          <a:noFill/>
          <a:ln>
            <a:noFill/>
          </a:ln>
          <a:extLst>
            <a:ext uri="{909E8E84-426E-40DD-AFC4-6F175D3DCCD1}"/>
            <a:ext uri="{91240B29-F687-4F45-9708-019B960494DF}"/>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b="1" dirty="0" smtClean="0">
              <a:solidFill>
                <a:schemeClr val="bg1"/>
              </a:solidFill>
              <a:latin typeface="+mn-lt"/>
            </a:endParaRPr>
          </a:p>
        </p:txBody>
      </p:sp>
      <p:sp>
        <p:nvSpPr>
          <p:cNvPr id="7171" name="Rectangle 3"/>
          <p:cNvSpPr txBox="1">
            <a:spLocks noChangeArrowheads="1"/>
          </p:cNvSpPr>
          <p:nvPr/>
        </p:nvSpPr>
        <p:spPr bwMode="auto">
          <a:xfrm>
            <a:off x="609600" y="1676400"/>
            <a:ext cx="8077200" cy="3733800"/>
          </a:xfrm>
          <a:prstGeom prst="rect">
            <a:avLst/>
          </a:prstGeom>
          <a:noFill/>
          <a:ln w="9525">
            <a:noFill/>
            <a:miter lim="800000"/>
            <a:headEnd/>
            <a:tailEnd/>
          </a:ln>
        </p:spPr>
        <p:txBody>
          <a:bodyPr/>
          <a:lstStyle/>
          <a:p>
            <a:pPr marL="342900" indent="-342900">
              <a:spcBef>
                <a:spcPct val="20000"/>
              </a:spcBef>
              <a:buFont typeface="Arial" charset="0"/>
              <a:buChar char="•"/>
            </a:pPr>
            <a:endParaRPr lang="en-US" sz="3200">
              <a:solidFill>
                <a:schemeClr val="bg1"/>
              </a:solidFill>
              <a:latin typeface="Calibri" pitchFamily="34" charset="0"/>
            </a:endParaRPr>
          </a:p>
        </p:txBody>
      </p:sp>
      <p:sp>
        <p:nvSpPr>
          <p:cNvPr id="5" name="Rectangle 4"/>
          <p:cNvSpPr/>
          <p:nvPr/>
        </p:nvSpPr>
        <p:spPr>
          <a:xfrm>
            <a:off x="0" y="0"/>
            <a:ext cx="9144000" cy="4762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173" name="Picture 2"/>
          <p:cNvPicPr>
            <a:picLocks noChangeAspect="1" noChangeArrowheads="1"/>
          </p:cNvPicPr>
          <p:nvPr/>
        </p:nvPicPr>
        <p:blipFill>
          <a:blip r:embed="rId3" cstate="email"/>
          <a:srcRect/>
          <a:stretch>
            <a:fillRect/>
          </a:stretch>
        </p:blipFill>
        <p:spPr bwMode="auto">
          <a:xfrm>
            <a:off x="-285750" y="0"/>
            <a:ext cx="9429750" cy="6858000"/>
          </a:xfrm>
          <a:prstGeom prst="rect">
            <a:avLst/>
          </a:prstGeom>
          <a:noFill/>
          <a:ln w="9525">
            <a:noFill/>
            <a:miter lim="800000"/>
            <a:headEnd/>
            <a:tailEnd/>
          </a:ln>
        </p:spPr>
      </p:pic>
      <p:sp>
        <p:nvSpPr>
          <p:cNvPr id="7174" name="TextBox 6"/>
          <p:cNvSpPr txBox="1">
            <a:spLocks noChangeArrowheads="1"/>
          </p:cNvSpPr>
          <p:nvPr/>
        </p:nvSpPr>
        <p:spPr bwMode="auto">
          <a:xfrm>
            <a:off x="7138988" y="6488113"/>
            <a:ext cx="2005012" cy="369887"/>
          </a:xfrm>
          <a:prstGeom prst="rect">
            <a:avLst/>
          </a:prstGeom>
          <a:noFill/>
          <a:ln w="9525">
            <a:noFill/>
            <a:miter lim="800000"/>
            <a:headEnd/>
            <a:tailEnd/>
          </a:ln>
        </p:spPr>
        <p:txBody>
          <a:bodyPr wrap="none">
            <a:spAutoFit/>
          </a:bodyPr>
          <a:lstStyle/>
          <a:p>
            <a:r>
              <a:rPr lang="en-US"/>
              <a:t>google.com/maps</a:t>
            </a:r>
          </a:p>
        </p:txBody>
      </p:sp>
    </p:spTree>
  </p:cSld>
  <p:clrMapOvr>
    <a:masterClrMapping/>
  </p:clrMapOvr>
  <p:transition advClick="0" advTm="97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304800"/>
            <a:ext cx="7772400" cy="1470025"/>
          </a:xfrm>
          <a:prstGeom prst="rect">
            <a:avLst/>
          </a:prstGeom>
          <a:noFill/>
          <a:ln>
            <a:noFill/>
          </a:ln>
          <a:extLst>
            <a:ext uri="{909E8E84-426E-40DD-AFC4-6F175D3DCCD1}"/>
            <a:ext uri="{91240B29-F687-4F45-9708-019B960494DF}"/>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b="1" dirty="0" smtClean="0">
              <a:solidFill>
                <a:schemeClr val="bg1"/>
              </a:solidFill>
              <a:latin typeface="+mn-lt"/>
            </a:endParaRPr>
          </a:p>
        </p:txBody>
      </p:sp>
      <p:sp>
        <p:nvSpPr>
          <p:cNvPr id="8195" name="Rectangle 3"/>
          <p:cNvSpPr txBox="1">
            <a:spLocks noChangeArrowheads="1"/>
          </p:cNvSpPr>
          <p:nvPr/>
        </p:nvSpPr>
        <p:spPr bwMode="auto">
          <a:xfrm>
            <a:off x="609600" y="1676400"/>
            <a:ext cx="8077200" cy="3733800"/>
          </a:xfrm>
          <a:prstGeom prst="rect">
            <a:avLst/>
          </a:prstGeom>
          <a:noFill/>
          <a:ln w="9525">
            <a:noFill/>
            <a:miter lim="800000"/>
            <a:headEnd/>
            <a:tailEnd/>
          </a:ln>
        </p:spPr>
        <p:txBody>
          <a:bodyPr/>
          <a:lstStyle/>
          <a:p>
            <a:pPr marL="342900" indent="-342900">
              <a:spcBef>
                <a:spcPct val="20000"/>
              </a:spcBef>
              <a:buFont typeface="Arial" charset="0"/>
              <a:buChar char="•"/>
            </a:pPr>
            <a:endParaRPr lang="en-US" sz="3200">
              <a:solidFill>
                <a:schemeClr val="bg1"/>
              </a:solidFill>
              <a:latin typeface="Calibri" pitchFamily="34" charset="0"/>
            </a:endParaRPr>
          </a:p>
        </p:txBody>
      </p:sp>
      <p:sp>
        <p:nvSpPr>
          <p:cNvPr id="5" name="Rectangle 4"/>
          <p:cNvSpPr/>
          <p:nvPr/>
        </p:nvSpPr>
        <p:spPr>
          <a:xfrm>
            <a:off x="0" y="0"/>
            <a:ext cx="9144000" cy="4762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Why is design policy necessary?</a:t>
            </a:r>
          </a:p>
        </p:txBody>
      </p:sp>
      <p:pic>
        <p:nvPicPr>
          <p:cNvPr id="8197" name="Picture 1"/>
          <p:cNvPicPr>
            <a:picLocks noChangeAspect="1" noChangeArrowheads="1"/>
          </p:cNvPicPr>
          <p:nvPr/>
        </p:nvPicPr>
        <p:blipFill>
          <a:blip r:embed="rId3" cstate="email"/>
          <a:srcRect/>
          <a:stretch>
            <a:fillRect/>
          </a:stretch>
        </p:blipFill>
        <p:spPr bwMode="auto">
          <a:xfrm>
            <a:off x="9525" y="666750"/>
            <a:ext cx="9124950" cy="5124450"/>
          </a:xfrm>
          <a:prstGeom prst="rect">
            <a:avLst/>
          </a:prstGeom>
          <a:noFill/>
          <a:ln w="9525">
            <a:noFill/>
            <a:miter lim="800000"/>
            <a:headEnd/>
            <a:tailEnd/>
          </a:ln>
        </p:spPr>
      </p:pic>
    </p:spTree>
  </p:cSld>
  <p:clrMapOvr>
    <a:masterClrMapping/>
  </p:clrMapOvr>
  <p:transition advClick="0" advTm="8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304800"/>
            <a:ext cx="7772400" cy="1470025"/>
          </a:xfrm>
          <a:prstGeom prst="rect">
            <a:avLst/>
          </a:prstGeom>
          <a:noFill/>
          <a:ln>
            <a:noFill/>
          </a:ln>
          <a:extLst>
            <a:ext uri="{909E8E84-426E-40DD-AFC4-6F175D3DCCD1}"/>
            <a:ext uri="{91240B29-F687-4F45-9708-019B960494DF}"/>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b="1" dirty="0" smtClean="0">
              <a:solidFill>
                <a:schemeClr val="bg1"/>
              </a:solidFill>
              <a:latin typeface="+mn-lt"/>
            </a:endParaRPr>
          </a:p>
        </p:txBody>
      </p:sp>
      <p:sp>
        <p:nvSpPr>
          <p:cNvPr id="9219" name="Rectangle 3"/>
          <p:cNvSpPr txBox="1">
            <a:spLocks noChangeArrowheads="1"/>
          </p:cNvSpPr>
          <p:nvPr/>
        </p:nvSpPr>
        <p:spPr bwMode="auto">
          <a:xfrm>
            <a:off x="609600" y="1676400"/>
            <a:ext cx="8077200" cy="4343400"/>
          </a:xfrm>
          <a:prstGeom prst="rect">
            <a:avLst/>
          </a:prstGeom>
          <a:noFill/>
          <a:ln w="9525">
            <a:noFill/>
            <a:miter lim="800000"/>
            <a:headEnd/>
            <a:tailEnd/>
          </a:ln>
        </p:spPr>
        <p:txBody>
          <a:bodyPr/>
          <a:lstStyle/>
          <a:p>
            <a:pPr marL="342900" indent="-342900">
              <a:spcBef>
                <a:spcPct val="20000"/>
              </a:spcBef>
            </a:pPr>
            <a:endParaRPr lang="en-US" sz="3200">
              <a:solidFill>
                <a:schemeClr val="bg1"/>
              </a:solidFill>
              <a:latin typeface="Calibri" pitchFamily="34" charset="0"/>
            </a:endParaRPr>
          </a:p>
        </p:txBody>
      </p:sp>
      <p:sp>
        <p:nvSpPr>
          <p:cNvPr id="5" name="Rectangle 4"/>
          <p:cNvSpPr/>
          <p:nvPr/>
        </p:nvSpPr>
        <p:spPr>
          <a:xfrm>
            <a:off x="0" y="0"/>
            <a:ext cx="9144000" cy="4762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Erie, CO</a:t>
            </a:r>
          </a:p>
        </p:txBody>
      </p:sp>
      <p:pic>
        <p:nvPicPr>
          <p:cNvPr id="9221" name="Picture 4" descr="http://3.bp.blogspot.com/-LZgfVFKeh4Y/T8eVEqc0BEI/AAAAAAAAAHk/M3jqfQQeju8/s320/Lincoln+School2.jpg"/>
          <p:cNvPicPr>
            <a:picLocks noGrp="1" noChangeAspect="1" noChangeArrowheads="1"/>
          </p:cNvPicPr>
          <p:nvPr>
            <p:ph idx="1"/>
          </p:nvPr>
        </p:nvPicPr>
        <p:blipFill>
          <a:blip r:embed="rId3" cstate="email"/>
          <a:srcRect/>
          <a:stretch>
            <a:fillRect/>
          </a:stretch>
        </p:blipFill>
        <p:spPr>
          <a:xfrm>
            <a:off x="0" y="838200"/>
            <a:ext cx="5265738" cy="3505200"/>
          </a:xfrm>
        </p:spPr>
      </p:pic>
      <p:pic>
        <p:nvPicPr>
          <p:cNvPr id="9222" name="Picture 2" descr="C:\Users\Eduardo\Documents\Jessica Job Search\Brick Council\Photos\Photo May 30, 3 25 03 PM.jpg"/>
          <p:cNvPicPr>
            <a:picLocks noChangeAspect="1" noChangeArrowheads="1"/>
          </p:cNvPicPr>
          <p:nvPr/>
        </p:nvPicPr>
        <p:blipFill>
          <a:blip r:embed="rId4" cstate="email"/>
          <a:srcRect/>
          <a:stretch>
            <a:fillRect/>
          </a:stretch>
        </p:blipFill>
        <p:spPr bwMode="auto">
          <a:xfrm>
            <a:off x="4648200" y="3486150"/>
            <a:ext cx="4495800" cy="3371850"/>
          </a:xfrm>
          <a:prstGeom prst="rect">
            <a:avLst/>
          </a:prstGeom>
          <a:noFill/>
          <a:ln w="9525">
            <a:noFill/>
            <a:miter lim="800000"/>
            <a:headEnd/>
            <a:tailEnd/>
          </a:ln>
        </p:spPr>
      </p:pic>
    </p:spTree>
  </p:cSld>
  <p:clrMapOvr>
    <a:masterClrMapping/>
  </p:clrMapOvr>
  <p:transition advClick="0" advTm="94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11731</TotalTime>
  <Words>504</Words>
  <Application>Microsoft Office PowerPoint</Application>
  <PresentationFormat>On-screen Show (4:3)</PresentationFormat>
  <Paragraphs>156</Paragraphs>
  <Slides>39</Slides>
  <Notes>38</Notes>
  <HiddenSlides>0</HiddenSlides>
  <MMClips>2</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Ross Wildman</dc:creator>
  <cp:lastModifiedBy> </cp:lastModifiedBy>
  <cp:revision>476</cp:revision>
  <cp:lastPrinted>2011-06-01T17:43:59Z</cp:lastPrinted>
  <dcterms:created xsi:type="dcterms:W3CDTF">2010-06-11T00:59:42Z</dcterms:created>
  <dcterms:modified xsi:type="dcterms:W3CDTF">2015-01-29T17:34:20Z</dcterms:modified>
</cp:coreProperties>
</file>